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678a5c62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0678a5c62e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30678a5c62e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5bc5163d8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305bc5163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d3a1a21e4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d3a1a21e40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2d3a1a21e40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05bc5163d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305bc5163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05bc5163d8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305bc5163d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654d88d5d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30654d88d5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05bc5163d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305bc5163d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3a7b7b4e8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d3a7b7b4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5bc5163d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305bc5163d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3a1a21e4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d3a1a21e40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2d3a1a21e4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3a1a21e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d3a1a21e40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d3a1a21e40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05bc5163d8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05bc5163d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05bc5163d8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05bc5163d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4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678a5c62e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0678a5c62e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0678a5c62e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678a5c62e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0678a5c62e_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0678a5c62e_1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3a1a21e4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3a1a21e40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d3a1a21e40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3a1a21e4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d3a1a21e40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d3a1a21e40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d3a1a21e4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d3a1a21e4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d3a1a21e40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3a1a21e4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d3a1a21e4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d3a1a21e4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A20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1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1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1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1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1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1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1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3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53;p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1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1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1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1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xfrm>
            <a:off x="2279017" y="2439907"/>
            <a:ext cx="76341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rPr lang="ru-RU"/>
              <a:t>Методологические подходы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rPr lang="ru-RU"/>
              <a:t>к изучению арктической политики стран БРИКС+</a:t>
            </a:r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dirty="0"/>
              <a:t>Москва 2024</a:t>
            </a:r>
            <a:endParaRPr dirty="0"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4"/>
          </p:nvPr>
        </p:nvSpPr>
        <p:spPr>
          <a:xfrm>
            <a:off x="2283367" y="4805214"/>
            <a:ext cx="76254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Ананина Полина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Майоров Максим</a:t>
            </a:r>
            <a:br>
              <a:rPr lang="ru-RU"/>
            </a:br>
            <a:r>
              <a:rPr lang="ru-RU"/>
              <a:t>Попов Дмитрий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275" name="Google Shape;275;p2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276" name="Google Shape;276;p23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Основные вызовы для изучения БРИКС в контексте Арктики</a:t>
            </a:r>
            <a:endParaRPr dirty="0"/>
          </a:p>
        </p:txBody>
      </p:sp>
      <p:sp>
        <p:nvSpPr>
          <p:cNvPr id="277" name="Google Shape;277;p23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8000" cy="37452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ru-RU" b="1"/>
              <a:t>БРИКС не является ни организацией, ни блоком</a:t>
            </a:r>
            <a:r>
              <a:rPr lang="ru-RU"/>
              <a:t>. Отсутствие формализации многих процессов работы “клуба” создаёт трудности для структурированного изучения его деятельности. Это в той или иной степени относится их к деятельности БРИКС в Арктике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/>
              <a:t>Несмотря на наличие повестки, чёткие цели организации и сама её суть не совсем определена (см. статьи в РВГП)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/>
              <a:t>В контексте международных отношений в Арктике (и в целом) можно отметить следующее:</a:t>
            </a:r>
            <a:br>
              <a:rPr lang="ru-RU"/>
            </a:br>
            <a:br>
              <a:rPr lang="ru-RU"/>
            </a:b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b="1"/>
              <a:t>БРИКС: Совокупность &gt; Структура</a:t>
            </a:r>
            <a:endParaRPr sz="1500" b="1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ru-RU" sz="1500" b="1"/>
              <a:t>Сама стратегическая культура входящих в БРИКС стран - особенно РФ, Индии и Китая - предполагает изучение их политики скорее в двухстороннем формате (раскрыть).</a:t>
            </a:r>
            <a:endParaRPr sz="15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500" b="1"/>
              <a:t>Полноценную арктическую стратегию выпустили лишь три страны БРИКС - РФ, Индия и Китай</a:t>
            </a:r>
            <a:endParaRPr sz="15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500" b="1"/>
              <a:t>Источники: неофициальные? Негосударственные? Санкции, “серые” схемы и так далее. Особенно касается экономики и НТР</a:t>
            </a:r>
            <a:endParaRPr sz="15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500" b="1"/>
              <a:t>Фактор “интеграционных пределов”</a:t>
            </a:r>
            <a:endParaRPr sz="1500" b="1"/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>
            <a:spLocks noGrp="1"/>
          </p:cNvSpPr>
          <p:nvPr>
            <p:ph type="title"/>
          </p:nvPr>
        </p:nvSpPr>
        <p:spPr>
          <a:xfrm>
            <a:off x="831527" y="1219426"/>
            <a:ext cx="10528945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dirty="0" err="1"/>
              <a:t>Реалистская</a:t>
            </a:r>
            <a:r>
              <a:rPr lang="ru-RU" dirty="0"/>
              <a:t> парадигма и БРИКС+ в Арктике</a:t>
            </a:r>
            <a:endParaRPr dirty="0"/>
          </a:p>
        </p:txBody>
      </p:sp>
      <p:sp>
        <p:nvSpPr>
          <p:cNvPr id="284" name="Google Shape;284;p24"/>
          <p:cNvSpPr txBox="1">
            <a:spLocks noGrp="1"/>
          </p:cNvSpPr>
          <p:nvPr>
            <p:ph type="body" idx="1"/>
          </p:nvPr>
        </p:nvSpPr>
        <p:spPr>
          <a:xfrm>
            <a:off x="585896" y="1819922"/>
            <a:ext cx="6294298" cy="434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 lnSpcReduction="20000"/>
          </a:bodyPr>
          <a:lstStyle/>
          <a:p>
            <a:pPr marL="457200" lvl="0" indent="-330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Ключевое понятие национального интереса — представление БРИКС как сотрудничество стран только в тех сферах, где пересекаются их интересы</a:t>
            </a:r>
            <a:endParaRPr sz="1600" dirty="0"/>
          </a:p>
          <a:p>
            <a:pPr marL="457200" lvl="0" indent="-330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Существование противоречий между участниками БРИКС+ </a:t>
            </a:r>
            <a:r>
              <a:rPr lang="ru-RU" sz="1600" b="1" dirty="0"/>
              <a:t>в других сферах </a:t>
            </a:r>
            <a:r>
              <a:rPr lang="ru-RU" sz="1600" dirty="0"/>
              <a:t>(КНР и Индия, Иран и ОАЭ)</a:t>
            </a:r>
            <a:endParaRPr sz="1600" dirty="0"/>
          </a:p>
          <a:p>
            <a:pPr marL="457200" lvl="0" indent="-330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Неоклассический реализм и изучение арктической политики членов БРИКС+ — возможности для изучения </a:t>
            </a:r>
            <a:r>
              <a:rPr lang="ru-RU" sz="1600" b="1" dirty="0"/>
              <a:t>общей арктической политики </a:t>
            </a:r>
            <a:r>
              <a:rPr lang="ru-RU" sz="1600" dirty="0"/>
              <a:t>объединения?</a:t>
            </a:r>
            <a:endParaRPr sz="1600" dirty="0"/>
          </a:p>
          <a:p>
            <a:pPr marL="457200" lvl="0" indent="-330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b="1" dirty="0"/>
              <a:t>Не характерные для </a:t>
            </a:r>
            <a:r>
              <a:rPr lang="ru-RU" sz="1600" b="1" dirty="0" err="1"/>
              <a:t>реалистской</a:t>
            </a:r>
            <a:r>
              <a:rPr lang="ru-RU" sz="1600" b="1" dirty="0"/>
              <a:t> парадигмы сферы деятельности </a:t>
            </a:r>
            <a:r>
              <a:rPr lang="ru-RU" sz="1600" dirty="0"/>
              <a:t>БРИКС+ в Арктике (наука, экология, цифровизация)</a:t>
            </a:r>
            <a:endParaRPr sz="1600" dirty="0"/>
          </a:p>
          <a:p>
            <a:pPr marL="457200" lvl="0" indent="-330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Исследование двухсторонних, </a:t>
            </a:r>
            <a:r>
              <a:rPr lang="ru-RU" sz="1600" b="1" dirty="0"/>
              <a:t>а не многосторонних связей</a:t>
            </a:r>
            <a:endParaRPr sz="1600" b="1" dirty="0"/>
          </a:p>
          <a:p>
            <a:pPr marL="457200" lvl="0" indent="-330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Вероятность военного конфликта в Арктике?</a:t>
            </a:r>
            <a:endParaRPr sz="1600" dirty="0"/>
          </a:p>
        </p:txBody>
      </p:sp>
      <p:sp>
        <p:nvSpPr>
          <p:cNvPr id="285" name="Google Shape;285;p24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286" name="Google Shape;286;p24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287" name="Google Shape;287;p24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Москва 2024</a:t>
            </a:r>
            <a:endParaRPr dirty="0"/>
          </a:p>
        </p:txBody>
      </p:sp>
      <p:pic>
        <p:nvPicPr>
          <p:cNvPr id="288" name="Google Shape;2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410" y="2259164"/>
            <a:ext cx="4697440" cy="248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31ACDD-A068-B6D6-254E-8EFFA380705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6684" r="16684"/>
          <a:stretch>
            <a:fillRect/>
          </a:stretch>
        </p:blipFill>
        <p:spPr>
          <a:xfrm>
            <a:off x="6684963" y="1447800"/>
            <a:ext cx="432435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БРИКС: </a:t>
            </a:r>
            <a:r>
              <a:rPr lang="ru-RU" dirty="0" err="1"/>
              <a:t>power</a:t>
            </a:r>
            <a:r>
              <a:rPr lang="ru-RU" dirty="0"/>
              <a:t> </a:t>
            </a:r>
            <a:r>
              <a:rPr lang="ru-RU" dirty="0" err="1"/>
              <a:t>transition</a:t>
            </a:r>
            <a:r>
              <a:rPr lang="ru-RU" dirty="0"/>
              <a:t> </a:t>
            </a:r>
            <a:r>
              <a:rPr lang="ru-RU" dirty="0" err="1"/>
              <a:t>theory</a:t>
            </a:r>
            <a:endParaRPr dirty="0"/>
          </a:p>
        </p:txBody>
      </p:sp>
      <p:sp>
        <p:nvSpPr>
          <p:cNvPr id="296" name="Google Shape;296;p25"/>
          <p:cNvSpPr txBox="1">
            <a:spLocks noGrp="1"/>
          </p:cNvSpPr>
          <p:nvPr>
            <p:ph type="body" idx="1"/>
          </p:nvPr>
        </p:nvSpPr>
        <p:spPr>
          <a:xfrm>
            <a:off x="585896" y="2379663"/>
            <a:ext cx="5770515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Деление держав на </a:t>
            </a:r>
            <a:r>
              <a:rPr lang="ru-RU" sz="1800" dirty="0" err="1"/>
              <a:t>status</a:t>
            </a:r>
            <a:r>
              <a:rPr lang="ru-RU" sz="1800" dirty="0"/>
              <a:t> </a:t>
            </a:r>
            <a:r>
              <a:rPr lang="ru-RU" sz="1800" dirty="0" err="1"/>
              <a:t>quo</a:t>
            </a:r>
            <a:r>
              <a:rPr lang="ru-RU" sz="1800" dirty="0"/>
              <a:t> и “ревизионистов”</a:t>
            </a:r>
            <a:endParaRPr sz="1800"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В рамках международного взаимодействия в АЗ РФ </a:t>
            </a:r>
            <a:r>
              <a:rPr lang="ru-RU" sz="1800" b="1" dirty="0"/>
              <a:t>Россия скорее относится к первым</a:t>
            </a:r>
            <a:r>
              <a:rPr lang="ru-RU" sz="1800" dirty="0"/>
              <a:t>, остальные страны БРИКС могут быть отнесены ко вторым</a:t>
            </a:r>
            <a:endParaRPr sz="1800"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Часть западных экспертов*: РФ и КНР как “ревизионисты” в глобальном измерении</a:t>
            </a:r>
            <a:endParaRPr sz="1800" dirty="0"/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298" name="Google Shape;298;p2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299" name="Google Shape;299;p2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Москва 2024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4BA3D-25AF-FF16-5A60-7BC12C750E35}"/>
              </a:ext>
            </a:extLst>
          </p:cNvPr>
          <p:cNvSpPr txBox="1"/>
          <p:nvPr/>
        </p:nvSpPr>
        <p:spPr>
          <a:xfrm>
            <a:off x="6880194" y="5992427"/>
            <a:ext cx="432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>
                <a:solidFill>
                  <a:schemeClr val="tx1"/>
                </a:solidFill>
              </a:rPr>
              <a:t>Посол по особым поручениям Н.В. </a:t>
            </a:r>
            <a:r>
              <a:rPr lang="ru-RU" sz="1050" i="1" dirty="0" err="1">
                <a:solidFill>
                  <a:schemeClr val="tx1"/>
                </a:solidFill>
              </a:rPr>
              <a:t>Корчунов</a:t>
            </a:r>
            <a:r>
              <a:rPr lang="ru-RU" sz="1050" i="1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ru-RU" sz="1050" i="1" dirty="0">
                <a:solidFill>
                  <a:schemeClr val="tx1"/>
                </a:solidFill>
              </a:rPr>
              <a:t>необходимо возобновить работу АС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Либеральные теории и БРИКС+ в Арктике</a:t>
            </a:r>
            <a:endParaRPr/>
          </a:p>
        </p:txBody>
      </p:sp>
      <p:sp>
        <p:nvSpPr>
          <p:cNvPr id="305" name="Google Shape;305;p26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 lnSpcReduction="10000"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ru-RU" sz="1600" dirty="0">
                <a:solidFill>
                  <a:schemeClr val="tx1"/>
                </a:solidFill>
              </a:rPr>
              <a:t>Арктика как регион с наилучшими возможностями для сотрудничества?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ru-RU" sz="1600" dirty="0">
                <a:solidFill>
                  <a:schemeClr val="tx1"/>
                </a:solidFill>
              </a:rPr>
              <a:t>Концепция взаимозависимости и деятельность БРИКС+ в Арктике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ru-RU" sz="1600" b="1" dirty="0">
                <a:solidFill>
                  <a:schemeClr val="tx1"/>
                </a:solidFill>
              </a:rPr>
              <a:t>Конфликт ценностей </a:t>
            </a:r>
            <a:r>
              <a:rPr lang="ru-RU" sz="1600" dirty="0">
                <a:solidFill>
                  <a:schemeClr val="tx1"/>
                </a:solidFill>
              </a:rPr>
              <a:t>для арктических и неарктических стран в Арктике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ru-RU" sz="1600" dirty="0">
                <a:solidFill>
                  <a:schemeClr val="tx1"/>
                </a:solidFill>
              </a:rPr>
              <a:t>Кризис Арктического совета как </a:t>
            </a:r>
            <a:r>
              <a:rPr lang="ru-RU" sz="1600" b="1" dirty="0">
                <a:solidFill>
                  <a:schemeClr val="tx1"/>
                </a:solidFill>
              </a:rPr>
              <a:t>сложный случай для неолиберальных теорий</a:t>
            </a:r>
            <a:endParaRPr sz="1600" b="1"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ru-RU" sz="1600" dirty="0">
                <a:solidFill>
                  <a:schemeClr val="tx1"/>
                </a:solidFill>
              </a:rPr>
              <a:t>БРИКС+ в Арктике и теория режимов: существующие и </a:t>
            </a:r>
            <a:r>
              <a:rPr lang="ru-RU" sz="1600" b="1" dirty="0">
                <a:solidFill>
                  <a:schemeClr val="tx1"/>
                </a:solidFill>
              </a:rPr>
              <a:t>новые </a:t>
            </a:r>
            <a:r>
              <a:rPr lang="ru-RU" sz="1600" dirty="0">
                <a:solidFill>
                  <a:schemeClr val="tx1"/>
                </a:solidFill>
              </a:rPr>
              <a:t>режимы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06" name="Google Shape;306;p26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307" name="Google Shape;307;p26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308" name="Google Shape;308;p26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Москва 2024</a:t>
            </a:r>
            <a:endParaRPr dirty="0"/>
          </a:p>
        </p:txBody>
      </p:sp>
      <p:pic>
        <p:nvPicPr>
          <p:cNvPr id="309" name="Google Shape;3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650" y="1612741"/>
            <a:ext cx="5245500" cy="363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БРИКС+ в Арктике и концепция “нового регионализма”</a:t>
            </a:r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body" idx="1"/>
          </p:nvPr>
        </p:nvSpPr>
        <p:spPr>
          <a:xfrm>
            <a:off x="7127925" y="2573850"/>
            <a:ext cx="3479700" cy="26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b="1" i="1" dirty="0">
                <a:solidFill>
                  <a:schemeClr val="tx1"/>
                </a:solidFill>
              </a:rPr>
              <a:t>Противоречие</a:t>
            </a:r>
            <a:r>
              <a:rPr lang="ru-RU" dirty="0"/>
              <a:t>: в теории есть недосказанность относительно принадлежности одного государства к нескольким регионам.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dirty="0"/>
              <a:t>Социальная составляющая теории диктует воспринимать регион как набор государств с многоуровневыми связями.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dirty="0"/>
              <a:t>А если одно государство - составляющая часть ряда регионов? Это положение арктического региона</a:t>
            </a:r>
            <a:endParaRPr dirty="0"/>
          </a:p>
        </p:txBody>
      </p:sp>
      <p:sp>
        <p:nvSpPr>
          <p:cNvPr id="316" name="Google Shape;316;p27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317" name="Google Shape;317;p27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318" name="Google Shape;318;p27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Москва 2024</a:t>
            </a:r>
            <a:endParaRPr dirty="0"/>
          </a:p>
        </p:txBody>
      </p:sp>
      <p:sp>
        <p:nvSpPr>
          <p:cNvPr id="319" name="Google Shape;319;p27"/>
          <p:cNvSpPr txBox="1">
            <a:spLocks noGrp="1"/>
          </p:cNvSpPr>
          <p:nvPr>
            <p:ph type="body" idx="1"/>
          </p:nvPr>
        </p:nvSpPr>
        <p:spPr>
          <a:xfrm>
            <a:off x="625500" y="2573850"/>
            <a:ext cx="51663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b="1" dirty="0">
                <a:solidFill>
                  <a:srgbClr val="00B050"/>
                </a:solidFill>
              </a:rPr>
              <a:t>“ДА”</a:t>
            </a:r>
            <a:endParaRPr b="1" dirty="0">
              <a:solidFill>
                <a:srgbClr val="00B050"/>
              </a:solidFill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300"/>
              <a:buChar char="●"/>
            </a:pPr>
            <a:r>
              <a:rPr lang="ru-RU" sz="1400" dirty="0">
                <a:solidFill>
                  <a:srgbClr val="102D69"/>
                </a:solidFill>
              </a:rPr>
              <a:t>Регион – это открытые процесс и может быть определен только постфактум. </a:t>
            </a:r>
            <a:endParaRPr sz="1400" dirty="0">
              <a:solidFill>
                <a:srgbClr val="102D69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400"/>
              <a:buChar char="●"/>
            </a:pPr>
            <a:r>
              <a:rPr lang="ru-RU" sz="1400" dirty="0">
                <a:solidFill>
                  <a:srgbClr val="102D69"/>
                </a:solidFill>
              </a:rPr>
              <a:t>Регионализм в данной теории - не идеология или политический мотив, вместо этого эмпирическое понимание региона</a:t>
            </a:r>
            <a:endParaRPr sz="1400" dirty="0">
              <a:solidFill>
                <a:srgbClr val="102D69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400"/>
              <a:buChar char="●"/>
            </a:pPr>
            <a:r>
              <a:rPr lang="ru-RU" sz="1400" dirty="0">
                <a:solidFill>
                  <a:srgbClr val="102D69"/>
                </a:solidFill>
              </a:rPr>
              <a:t>Регион строится вокруг общих интересов (не под давлением или принуждением)</a:t>
            </a:r>
            <a:endParaRPr sz="1400" dirty="0">
              <a:solidFill>
                <a:srgbClr val="102D69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400"/>
              <a:buChar char="●"/>
            </a:pPr>
            <a:r>
              <a:rPr lang="ru-RU" sz="1400" dirty="0">
                <a:solidFill>
                  <a:srgbClr val="102D69"/>
                </a:solidFill>
              </a:rPr>
              <a:t>Не имеет географически установленных границ</a:t>
            </a:r>
            <a:endParaRPr sz="1400" dirty="0">
              <a:solidFill>
                <a:srgbClr val="102D6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02D6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</a:rPr>
              <a:t>“НЕТ”</a:t>
            </a:r>
            <a:endParaRPr sz="1400" b="1" dirty="0">
              <a:solidFill>
                <a:srgbClr val="FF0000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400"/>
              <a:buChar char="●"/>
            </a:pPr>
            <a:r>
              <a:rPr lang="ru-RU" sz="1400" dirty="0">
                <a:solidFill>
                  <a:srgbClr val="102D69"/>
                </a:solidFill>
              </a:rPr>
              <a:t>Культурная совместимость </a:t>
            </a:r>
            <a:endParaRPr sz="1400" dirty="0">
              <a:solidFill>
                <a:srgbClr val="102D69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400"/>
              <a:buChar char="●"/>
            </a:pPr>
            <a:r>
              <a:rPr lang="ru-RU" sz="1400" dirty="0">
                <a:solidFill>
                  <a:srgbClr val="102D69"/>
                </a:solidFill>
              </a:rPr>
              <a:t>Социальный аспект</a:t>
            </a:r>
            <a:endParaRPr sz="1400" dirty="0">
              <a:solidFill>
                <a:srgbClr val="102D69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400"/>
              <a:buChar char="●"/>
            </a:pPr>
            <a:r>
              <a:rPr lang="ru-RU" sz="1400" dirty="0">
                <a:solidFill>
                  <a:srgbClr val="102D69"/>
                </a:solidFill>
              </a:rPr>
              <a:t>Взаимосвязанность. Трактуется также как стабильность</a:t>
            </a:r>
            <a:endParaRPr sz="1400" dirty="0">
              <a:solidFill>
                <a:srgbClr val="102D6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БРИКС+ в Арктике и концепция “нового регионализма”</a:t>
            </a:r>
            <a:endParaRPr/>
          </a:p>
        </p:txBody>
      </p:sp>
      <p:sp>
        <p:nvSpPr>
          <p:cNvPr id="325" name="Google Shape;325;p28"/>
          <p:cNvSpPr txBox="1">
            <a:spLocks noGrp="1"/>
          </p:cNvSpPr>
          <p:nvPr>
            <p:ph type="body" idx="1"/>
          </p:nvPr>
        </p:nvSpPr>
        <p:spPr>
          <a:xfrm>
            <a:off x="585900" y="2561875"/>
            <a:ext cx="52455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1800" b="1" i="1" dirty="0"/>
              <a:t>ВОПРОСЫ</a:t>
            </a:r>
            <a:endParaRPr sz="1800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sz="1800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dirty="0"/>
              <a:t>Государство относят к региону с превосходящей степенью </a:t>
            </a:r>
            <a:r>
              <a:rPr lang="ru-RU" dirty="0" err="1"/>
              <a:t>регионности</a:t>
            </a:r>
            <a:r>
              <a:rPr lang="ru-RU" dirty="0"/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dirty="0"/>
              <a:t>Индию - к Южной Азии?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dirty="0"/>
              <a:t>Китай - </a:t>
            </a:r>
            <a:r>
              <a:rPr lang="ru-RU" dirty="0" err="1"/>
              <a:t>регионообразующий</a:t>
            </a:r>
            <a:r>
              <a:rPr lang="ru-RU" dirty="0"/>
              <a:t>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dirty="0"/>
              <a:t>Россия - постсоветское пространство?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dirty="0"/>
              <a:t>Или зависит от позиционирования приоритетности региона внутри страны?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000" dirty="0"/>
              <a:t>Теория: </a:t>
            </a:r>
            <a:r>
              <a:rPr lang="ru-RU" sz="2000" b="1" dirty="0"/>
              <a:t>БРИКС+ образует регион на основе усилия (связка с </a:t>
            </a:r>
            <a:r>
              <a:rPr lang="ru-RU" sz="2000" b="1" dirty="0" err="1"/>
              <a:t>неомарксисткой</a:t>
            </a:r>
            <a:r>
              <a:rPr lang="ru-RU" sz="2000" b="1" dirty="0"/>
              <a:t> теорией) через </a:t>
            </a:r>
            <a:r>
              <a:rPr lang="ru-RU" sz="2000" b="1" dirty="0" err="1"/>
              <a:t>overspill</a:t>
            </a:r>
            <a:r>
              <a:rPr lang="ru-RU" sz="2000" b="1" dirty="0"/>
              <a:t> интересов в других областях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/>
          </a:p>
        </p:txBody>
      </p:sp>
      <p:sp>
        <p:nvSpPr>
          <p:cNvPr id="326" name="Google Shape;326;p28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327" name="Google Shape;327;p28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328" name="Google Shape;328;p28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Москва 2024</a:t>
            </a:r>
            <a:endParaRPr dirty="0"/>
          </a:p>
        </p:txBody>
      </p:sp>
      <p:sp>
        <p:nvSpPr>
          <p:cNvPr id="329" name="Google Shape;329;p28"/>
          <p:cNvSpPr txBox="1">
            <a:spLocks noGrp="1"/>
          </p:cNvSpPr>
          <p:nvPr>
            <p:ph type="body" idx="1"/>
          </p:nvPr>
        </p:nvSpPr>
        <p:spPr>
          <a:xfrm>
            <a:off x="6179525" y="2561875"/>
            <a:ext cx="52455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dirty="0"/>
              <a:t>Дуализм в правовом восприятии Арктики - ключ, который позволяет рассматривать регион как площадку БРИКС+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dirty="0"/>
              <a:t>Не ограничивается</a:t>
            </a:r>
            <a:endParaRPr dirty="0"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dirty="0"/>
              <a:t>Центральная роль России (отчасти благодаря позиционированию изнутри) позволяет транслировать интересы остальных участников БРИКС+ в приемлемой международными сообществом степени</a:t>
            </a:r>
            <a:endParaRPr dirty="0"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-RU" dirty="0"/>
              <a:t>Низкая степень восприятия принадлежности к региону</a:t>
            </a:r>
            <a:endParaRPr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Марксистские подходы к исследованию БРИКС+ в Арктике</a:t>
            </a:r>
            <a:endParaRPr/>
          </a:p>
        </p:txBody>
      </p:sp>
      <p:sp>
        <p:nvSpPr>
          <p:cNvPr id="335" name="Google Shape;335;p29"/>
          <p:cNvSpPr txBox="1">
            <a:spLocks noGrp="1"/>
          </p:cNvSpPr>
          <p:nvPr>
            <p:ph type="body" idx="1"/>
          </p:nvPr>
        </p:nvSpPr>
        <p:spPr>
          <a:xfrm>
            <a:off x="585900" y="2459975"/>
            <a:ext cx="6123300" cy="3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Отступление от марксизма в чистом виде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Категория справедливости в марксизме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Альтернативная форма объединения в целях снижения конфликтности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Неприменимость восприятия системы международных отношений как конфликта социальных классов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Труды Антонио Грамши о гегемонии </a:t>
            </a:r>
            <a:r>
              <a:rPr lang="ru-RU" sz="1600" b="1" dirty="0"/>
              <a:t>также не отвечают арктическому контексту и транслируемым идеям БРИКС+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=&gt; несостоятельность.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Однако дало импульс другим </a:t>
            </a:r>
            <a:r>
              <a:rPr lang="ru-RU" sz="1600" dirty="0" err="1"/>
              <a:t>неомарксистским</a:t>
            </a:r>
            <a:r>
              <a:rPr lang="ru-RU" sz="1600" dirty="0"/>
              <a:t> теориям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36" name="Google Shape;336;p29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337" name="Google Shape;337;p29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338" name="Google Shape;338;p29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Москва 2024</a:t>
            </a:r>
            <a:endParaRPr dirty="0"/>
          </a:p>
        </p:txBody>
      </p:sp>
      <p:pic>
        <p:nvPicPr>
          <p:cNvPr id="339" name="Google Shape;3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304" y="1931125"/>
            <a:ext cx="4866826" cy="367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 txBox="1">
            <a:spLocks noGrp="1"/>
          </p:cNvSpPr>
          <p:nvPr>
            <p:ph type="title"/>
          </p:nvPr>
        </p:nvSpPr>
        <p:spPr>
          <a:xfrm>
            <a:off x="3473250" y="1403401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dirty="0"/>
              <a:t>Марксистские подходы к исследованию БРИКС+ в Арктике</a:t>
            </a:r>
            <a:endParaRPr dirty="0"/>
          </a:p>
        </p:txBody>
      </p:sp>
      <p:sp>
        <p:nvSpPr>
          <p:cNvPr id="345" name="Google Shape;345;p30"/>
          <p:cNvSpPr txBox="1">
            <a:spLocks noGrp="1"/>
          </p:cNvSpPr>
          <p:nvPr>
            <p:ph type="body" idx="1"/>
          </p:nvPr>
        </p:nvSpPr>
        <p:spPr>
          <a:xfrm>
            <a:off x="585899" y="2379675"/>
            <a:ext cx="11159257" cy="3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/>
              <a:t>Неомарксизм</a:t>
            </a:r>
            <a:r>
              <a:rPr lang="ru-RU" sz="1600" dirty="0"/>
              <a:t> как теория неоднороден. </a:t>
            </a:r>
            <a:br>
              <a:rPr lang="ru-RU" sz="1600" dirty="0"/>
            </a:br>
            <a:r>
              <a:rPr lang="ru-RU" sz="1600" dirty="0"/>
              <a:t>Роберт Кокс.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Арктический Совет как транслирование </a:t>
            </a:r>
            <a:r>
              <a:rPr lang="ru-RU" sz="1600" b="1" dirty="0"/>
              <a:t>интересов ядра.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Периферия/полупериферия/центр - не об уровне развития, как было изначально.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Взаимодействие стран ядра, полупериферии и периферии на равных правах/в равной степени. Притязания на регион (изучение взаимодействия между членами Арктического Совета, </a:t>
            </a:r>
            <a:r>
              <a:rPr lang="ru-RU" sz="1600" b="1" dirty="0"/>
              <a:t>между “приарктическими” государствами</a:t>
            </a:r>
            <a:r>
              <a:rPr lang="ru-RU" sz="1600" dirty="0"/>
              <a:t>, например, Китай и Германия).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Арктика - площадка для выражения несогласия стран полупериферии и периферии с созданными порядком? </a:t>
            </a:r>
            <a:br>
              <a:rPr lang="ru-RU" sz="1600" dirty="0"/>
            </a:br>
            <a:r>
              <a:rPr lang="ru-RU" sz="1600" dirty="0"/>
              <a:t>Это причина, по которой Россия привлекает в Арктику страны-члены БРИКС+?</a:t>
            </a:r>
            <a:endParaRPr sz="1600" dirty="0"/>
          </a:p>
        </p:txBody>
      </p:sp>
      <p:sp>
        <p:nvSpPr>
          <p:cNvPr id="346" name="Google Shape;346;p30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347" name="Google Shape;347;p30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348" name="Google Shape;348;p30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dirty="0" err="1"/>
              <a:t>Постпозитивизм</a:t>
            </a:r>
            <a:r>
              <a:rPr lang="ru-RU" dirty="0"/>
              <a:t> и БРИКС+ </a:t>
            </a:r>
            <a:br>
              <a:rPr lang="ru-RU" dirty="0"/>
            </a:br>
            <a:r>
              <a:rPr lang="ru-RU" dirty="0"/>
              <a:t>в Арктике</a:t>
            </a:r>
            <a:endParaRPr dirty="0"/>
          </a:p>
        </p:txBody>
      </p:sp>
      <p:sp>
        <p:nvSpPr>
          <p:cNvPr id="354" name="Google Shape;354;p31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ru-RU" sz="1600">
                <a:solidFill>
                  <a:srgbClr val="000000"/>
                </a:solidFill>
              </a:rPr>
              <a:t>Изучение образа Арктики в неарктических странах: каким образом страны причисляют себя к арктическим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ru-RU" sz="1600">
                <a:solidFill>
                  <a:srgbClr val="000000"/>
                </a:solidFill>
              </a:rPr>
              <a:t>Изучение общественного мнения: дискурс-анализ СМИ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ru-RU" sz="1600">
                <a:solidFill>
                  <a:srgbClr val="000000"/>
                </a:solidFill>
              </a:rPr>
              <a:t>Арктические страны как интерсубъективное понятие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ru-RU" sz="1600">
                <a:solidFill>
                  <a:srgbClr val="000000"/>
                </a:solidFill>
              </a:rPr>
              <a:t>Секьюритизация Арктики, друзья и враги в Арктике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ru-RU" sz="1600">
                <a:solidFill>
                  <a:srgbClr val="000000"/>
                </a:solidFill>
              </a:rPr>
              <a:t>Арктический комплекс безопасности, Арктика и Балтика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ru-RU" sz="1600">
                <a:solidFill>
                  <a:srgbClr val="000000"/>
                </a:solidFill>
              </a:rPr>
              <a:t>БРИКС+ в Арктике и Memory Studies: коммеморация научных исследований прошлого</a:t>
            </a:r>
            <a:endParaRPr/>
          </a:p>
        </p:txBody>
      </p:sp>
      <p:sp>
        <p:nvSpPr>
          <p:cNvPr id="355" name="Google Shape;355;p31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357" name="Google Shape;357;p31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Москва 2024</a:t>
            </a:r>
            <a:endParaRPr dirty="0"/>
          </a:p>
        </p:txBody>
      </p:sp>
      <p:pic>
        <p:nvPicPr>
          <p:cNvPr id="358" name="Google Shape;358;p31"/>
          <p:cNvPicPr preferRelativeResize="0"/>
          <p:nvPr/>
        </p:nvPicPr>
        <p:blipFill rotWithShape="1">
          <a:blip r:embed="rId3">
            <a:alphaModFix/>
          </a:blip>
          <a:srcRect t="10984" b="7222"/>
          <a:stretch/>
        </p:blipFill>
        <p:spPr>
          <a:xfrm>
            <a:off x="6161025" y="1449400"/>
            <a:ext cx="2606801" cy="461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1"/>
          <p:cNvPicPr preferRelativeResize="0"/>
          <p:nvPr/>
        </p:nvPicPr>
        <p:blipFill rotWithShape="1">
          <a:blip r:embed="rId4">
            <a:alphaModFix/>
          </a:blip>
          <a:srcRect t="10987" b="6585"/>
          <a:stretch/>
        </p:blipFill>
        <p:spPr>
          <a:xfrm>
            <a:off x="9097450" y="1431562"/>
            <a:ext cx="2606801" cy="465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366" name="Google Shape;366;p3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367" name="Google Shape;367;p32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Конструктивизм для исследования БРИКС в Арктике</a:t>
            </a:r>
            <a:endParaRPr dirty="0"/>
          </a:p>
        </p:txBody>
      </p:sp>
      <p:sp>
        <p:nvSpPr>
          <p:cNvPr id="368" name="Google Shape;368;p32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8000" cy="37452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/>
              <a:t>КНР - государство-лидер по иностранным инвестициям в АЗ РФ. </a:t>
            </a:r>
            <a:r>
              <a:rPr lang="ru-RU" sz="1800" b="1" dirty="0"/>
              <a:t>Дискурсивная сила</a:t>
            </a:r>
            <a:r>
              <a:rPr lang="ru-RU" sz="1800" dirty="0"/>
              <a:t>: “Приарктическая держава” (</a:t>
            </a:r>
            <a:r>
              <a:rPr lang="ru-RU" sz="1800" dirty="0" err="1"/>
              <a:t>Near</a:t>
            </a:r>
            <a:r>
              <a:rPr lang="ru-RU" sz="1800" dirty="0"/>
              <a:t>-Arctic </a:t>
            </a:r>
            <a:r>
              <a:rPr lang="ru-RU" sz="1800" dirty="0" err="1"/>
              <a:t>state</a:t>
            </a:r>
            <a:r>
              <a:rPr lang="ru-RU" sz="1800" dirty="0"/>
              <a:t>): попытка создать новое видение региона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/>
              <a:t>Концепция РКБ: </a:t>
            </a:r>
            <a:br>
              <a:rPr lang="ru-RU" sz="1800" dirty="0"/>
            </a:br>
            <a:r>
              <a:rPr lang="ru-RU" sz="1800" dirty="0"/>
              <a:t>1) Комплекс безопасности в Арктике </a:t>
            </a:r>
            <a:r>
              <a:rPr lang="ru-RU" sz="1800" b="1" dirty="0"/>
              <a:t>ещё формируется </a:t>
            </a:r>
            <a:r>
              <a:rPr lang="ru-RU" sz="1800" dirty="0"/>
              <a:t>(не выделена Б. Бузаном и О. </a:t>
            </a:r>
            <a:r>
              <a:rPr lang="ru-RU" sz="1800" dirty="0" err="1"/>
              <a:t>Ваевером</a:t>
            </a:r>
            <a:r>
              <a:rPr lang="ru-RU" sz="1800" dirty="0"/>
              <a:t> в отдельный регион)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/>
              <a:t>2) Страны БРИКС могут внести значительный </a:t>
            </a:r>
            <a:r>
              <a:rPr lang="ru-RU" sz="1800" b="1" dirty="0"/>
              <a:t>вклад в облик региона </a:t>
            </a:r>
            <a:r>
              <a:rPr lang="ru-RU" sz="1800" dirty="0"/>
              <a:t>за счёт участия в экономических, научно-исследовательских процессах в формате BRICS </a:t>
            </a:r>
            <a:r>
              <a:rPr lang="en-US" sz="1800" dirty="0"/>
              <a:t>O</a:t>
            </a:r>
            <a:r>
              <a:rPr lang="ru-RU" sz="1800" dirty="0" err="1"/>
              <a:t>utreach</a:t>
            </a:r>
            <a:endParaRPr sz="1800" dirty="0"/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Уточнение </a:t>
            </a:r>
            <a:endParaRPr dirty="0"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8000" cy="37452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Российская Федерация является </a:t>
            </a:r>
            <a:r>
              <a:rPr lang="ru-RU" sz="1800" b="1" dirty="0"/>
              <a:t>ключевой страной</a:t>
            </a:r>
            <a:r>
              <a:rPr lang="ru-RU" sz="1800" dirty="0"/>
              <a:t> для развития как арктического, так и антарктического взаимодействия стран БРИКС</a:t>
            </a:r>
            <a:endParaRPr sz="1800" dirty="0"/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Остальные страны БРИКС имели опыт взаимодействия в остальных субрегионах Арктики, в </a:t>
            </a:r>
            <a:r>
              <a:rPr lang="ru-RU" sz="1800" b="1" dirty="0"/>
              <a:t>том числе и в Западном полушарии</a:t>
            </a:r>
            <a:endParaRPr sz="1800" b="1" dirty="0"/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Тем не менее, в рамках семинара и НУГ под арктической политикой БРИКС подразумевается совокупность процессов, протекающих в</a:t>
            </a:r>
            <a:r>
              <a:rPr lang="ru-RU" sz="1800" b="1" dirty="0"/>
              <a:t> районе АЗ РФ</a:t>
            </a:r>
            <a:endParaRPr sz="1800" b="1" dirty="0"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 txBox="1">
            <a:spLocks noGrp="1"/>
          </p:cNvSpPr>
          <p:nvPr>
            <p:ph type="title"/>
          </p:nvPr>
        </p:nvSpPr>
        <p:spPr>
          <a:xfrm>
            <a:off x="3553149" y="127040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dirty="0"/>
              <a:t>Заключение</a:t>
            </a:r>
            <a:endParaRPr dirty="0"/>
          </a:p>
        </p:txBody>
      </p:sp>
      <p:sp>
        <p:nvSpPr>
          <p:cNvPr id="375" name="Google Shape;375;p33"/>
          <p:cNvSpPr txBox="1">
            <a:spLocks noGrp="1"/>
          </p:cNvSpPr>
          <p:nvPr>
            <p:ph type="body" idx="1"/>
          </p:nvPr>
        </p:nvSpPr>
        <p:spPr>
          <a:xfrm>
            <a:off x="682200" y="2111636"/>
            <a:ext cx="10827600" cy="3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/>
              <a:t>Сложность изучения БРИКС в целом ввиду трансформации площадки</a:t>
            </a:r>
            <a:endParaRPr sz="18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/>
              <a:t>Возможность применения </a:t>
            </a:r>
            <a:r>
              <a:rPr lang="ru-RU" sz="1800" b="1" dirty="0"/>
              <a:t>различных подходов в зависимости от цели исследования</a:t>
            </a:r>
            <a:r>
              <a:rPr lang="ru-RU" sz="1800" dirty="0"/>
              <a:t>: от особенностей сотрудничества в сфере транспорта до медиаисследований</a:t>
            </a:r>
            <a:endParaRPr sz="18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/>
              <a:t>Необходимость </a:t>
            </a:r>
            <a:r>
              <a:rPr lang="ru-RU" sz="1800" b="1" dirty="0"/>
              <a:t>дополнения “классических” теорий </a:t>
            </a:r>
            <a:endParaRPr sz="1800" b="1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/>
              <a:t>Нужно учитывать, что арктическая повестка большей части государств БРИКС </a:t>
            </a:r>
            <a:r>
              <a:rPr lang="ru-RU" sz="1800" b="1" dirty="0"/>
              <a:t>только формируется</a:t>
            </a:r>
            <a:r>
              <a:rPr lang="ru-RU" sz="1800" dirty="0"/>
              <a:t>. Исключение - РФ, КНР, Индия</a:t>
            </a:r>
            <a:endParaRPr sz="1800" dirty="0"/>
          </a:p>
        </p:txBody>
      </p:sp>
      <p:sp>
        <p:nvSpPr>
          <p:cNvPr id="376" name="Google Shape;376;p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378" name="Google Shape;378;p33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 txBox="1">
            <a:spLocks noGrp="1"/>
          </p:cNvSpPr>
          <p:nvPr>
            <p:ph type="title"/>
          </p:nvPr>
        </p:nvSpPr>
        <p:spPr>
          <a:xfrm>
            <a:off x="3553149" y="127040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dirty="0"/>
              <a:t>Заключение</a:t>
            </a:r>
            <a:endParaRPr dirty="0"/>
          </a:p>
        </p:txBody>
      </p:sp>
      <p:sp>
        <p:nvSpPr>
          <p:cNvPr id="375" name="Google Shape;375;p33"/>
          <p:cNvSpPr txBox="1">
            <a:spLocks noGrp="1"/>
          </p:cNvSpPr>
          <p:nvPr>
            <p:ph type="body" idx="1"/>
          </p:nvPr>
        </p:nvSpPr>
        <p:spPr>
          <a:xfrm>
            <a:off x="682200" y="2111636"/>
            <a:ext cx="10827600" cy="3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b="1" dirty="0"/>
              <a:t>Методы анализа событий и моделирования в МО </a:t>
            </a:r>
            <a:r>
              <a:rPr lang="ru-RU" sz="1800" dirty="0"/>
              <a:t>позволяют создать относительно информативные сценарии развития отношений стран БРИКС в Арктике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/>
              <a:t>Критические теории могут быть применены к кейсу БРИКС в Арктике </a:t>
            </a:r>
            <a:r>
              <a:rPr lang="ru-RU" sz="1800" b="1" dirty="0"/>
              <a:t>ограниченно</a:t>
            </a:r>
            <a:r>
              <a:rPr lang="ru-RU" sz="1800" dirty="0"/>
              <a:t> </a:t>
            </a:r>
            <a:endParaRPr lang="en-US" sz="18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/>
              <a:t>Необходимо учитывать специфику Арктики как </a:t>
            </a:r>
            <a:r>
              <a:rPr lang="ru-RU" sz="1800" b="1" dirty="0"/>
              <a:t>объекта в рамках теории регионализации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/>
          </a:p>
        </p:txBody>
      </p:sp>
      <p:sp>
        <p:nvSpPr>
          <p:cNvPr id="376" name="Google Shape;376;p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378" name="Google Shape;378;p33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49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Актуальность тематики БРИКС в Арктике: </a:t>
            </a:r>
            <a:br>
              <a:rPr lang="ru-RU" dirty="0"/>
            </a:br>
            <a:r>
              <a:rPr lang="ru-RU" dirty="0"/>
              <a:t>политическая и исследовательская</a:t>
            </a:r>
            <a:endParaRPr dirty="0"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8000" cy="37452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ru-RU" sz="1700"/>
              <a:t>В условиях смены приоритетов партнёрства для России важно понимать специфику БРИКС </a:t>
            </a:r>
            <a:r>
              <a:rPr lang="ru-RU" sz="1700" b="1"/>
              <a:t>и с научной точки зрения</a:t>
            </a:r>
            <a:endParaRPr sz="1700" b="1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1700"/>
              <a:t>В комментариях Н.В. Корчунова, А.В. Васильева и других близких к МИД источниках подчёркивается приоритетность</a:t>
            </a:r>
            <a:r>
              <a:rPr lang="ru-RU" sz="1700" b="1"/>
              <a:t> роли стран БРИКС в реализации интересов России в Арктике</a:t>
            </a:r>
            <a:endParaRPr sz="1700" b="1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1700"/>
              <a:t>Для исследователей и экспертов важно формировать представление о том, как феномен БРИКС отражается на </a:t>
            </a:r>
            <a:r>
              <a:rPr lang="ru-RU" sz="1700" b="1"/>
              <a:t>двух- и многостороннем взаимодействии России с дружественными странами в Арктике</a:t>
            </a:r>
            <a:endParaRPr sz="1700" b="1"/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214" name="Google Shape;214;p1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Эксперты о БРИКС как явлении</a:t>
            </a:r>
            <a:endParaRPr dirty="0"/>
          </a:p>
        </p:txBody>
      </p:sp>
      <p:sp>
        <p:nvSpPr>
          <p:cNvPr id="216" name="Google Shape;216;p17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8000" cy="37452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285750" lvl="0" indent="-285750" algn="ctr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“Мягкая структура” - сила или слабость? Вероятно, </a:t>
            </a:r>
            <a:r>
              <a:rPr lang="ru-RU" sz="1800" b="1" dirty="0"/>
              <a:t>и то, и другое</a:t>
            </a:r>
            <a:r>
              <a:rPr lang="ru-RU" sz="1800" dirty="0"/>
              <a:t> </a:t>
            </a:r>
            <a:endParaRPr sz="1800" dirty="0"/>
          </a:p>
          <a:p>
            <a:pPr marL="285750" lvl="0" indent="-285750" algn="ctr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Между “расширением” и “углублением”</a:t>
            </a:r>
            <a:endParaRPr sz="1800" dirty="0"/>
          </a:p>
          <a:p>
            <a:pPr marL="285750" lvl="0" indent="-285750" algn="ctr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БРИКС - пример сотрудничества </a:t>
            </a:r>
            <a:r>
              <a:rPr lang="ru-RU" sz="1800" b="1" dirty="0"/>
              <a:t>в парадигме “новых регионов”</a:t>
            </a:r>
            <a:r>
              <a:rPr lang="ru-RU" sz="1800" dirty="0"/>
              <a:t> </a:t>
            </a:r>
            <a:endParaRPr sz="1800" dirty="0"/>
          </a:p>
          <a:p>
            <a:pPr marL="285750" lvl="0" indent="-285750" algn="ctr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Альтернатива? Нет, скорее </a:t>
            </a:r>
            <a:r>
              <a:rPr lang="ru-RU" sz="1800" b="1" dirty="0"/>
              <a:t>параллельное пространство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/>
              <a:t>В некоторой степени это справедливо и для Арктического Совета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17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Источниковая база исследований БРИКС в Арктике</a:t>
            </a:r>
            <a:endParaRPr dirty="0"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8000" cy="37452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Официальный уровень: заявления представителей внешнеполитических ведомств стран, </a:t>
            </a:r>
            <a:r>
              <a:rPr lang="ru-RU" sz="1600" b="1" dirty="0"/>
              <a:t>“арктические стратегии”</a:t>
            </a:r>
            <a:endParaRPr sz="1600" b="1" dirty="0"/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Региональные документы </a:t>
            </a:r>
            <a:r>
              <a:rPr lang="ru-RU" sz="1600" b="1" dirty="0">
                <a:solidFill>
                  <a:schemeClr val="tx1"/>
                </a:solidFill>
              </a:rPr>
              <a:t>субъектов АЗ РФ</a:t>
            </a:r>
            <a:r>
              <a:rPr lang="ru-RU" sz="1600" dirty="0">
                <a:solidFill>
                  <a:schemeClr val="tx1"/>
                </a:solidFill>
              </a:rPr>
              <a:t>!</a:t>
            </a:r>
            <a:endParaRPr sz="1600" dirty="0">
              <a:solidFill>
                <a:schemeClr val="tx1"/>
              </a:solidFill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/>
              <a:t>Outreach</a:t>
            </a:r>
            <a:r>
              <a:rPr lang="ru-RU" sz="1600" dirty="0"/>
              <a:t>: резолюции и другие результаты работы региональных форумов</a:t>
            </a:r>
            <a:endParaRPr sz="1600" dirty="0"/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Экономическая статистика: объёмы ПИИ, грузоперевозок (в т.ч. в TEU), туристический трафик и другие показатели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Качественные и количественные методы исследований</a:t>
            </a:r>
            <a:endParaRPr dirty="0"/>
          </a:p>
        </p:txBody>
      </p:sp>
      <p:sp>
        <p:nvSpPr>
          <p:cNvPr id="236" name="Google Shape;236;p19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8000" cy="37452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/>
              <a:t>Арктические стратегии Индии и Китая: наличие сформулированных документов позволяет проследить </a:t>
            </a:r>
            <a:r>
              <a:rPr lang="ru-RU" sz="1800" b="1"/>
              <a:t>иерархию приоритетов в Арктике</a:t>
            </a: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/>
              <a:t>Количественные методы: отслеживание трафика и объёма перевозок по СМП (в т.ч. в TEU). Однако ф</a:t>
            </a:r>
            <a:r>
              <a:rPr lang="ru-RU" sz="1800" b="1"/>
              <a:t>актор риска вторичных санкций накладывает ограничения</a:t>
            </a:r>
            <a:r>
              <a:rPr lang="ru-RU" sz="1800"/>
              <a:t> на оценку транспортного взаимодействия, а данные китайских компаний не всегда доступны рядовому исследователю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/>
              <a:t>Дискурс по Арктике во многом ориентирован </a:t>
            </a:r>
            <a:r>
              <a:rPr lang="ru-RU" sz="1800" b="1"/>
              <a:t>на “внутреннего потребителя”</a:t>
            </a:r>
            <a:r>
              <a:rPr lang="ru-RU" sz="1800"/>
              <a:t>: особенно справедливо для России и Китая. Является отражением стратегической и политической культуры стран БРИКС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244" name="Google Shape;244;p2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Потенциал ивент-анализа и моделирования по теме БРИКС в Арктике</a:t>
            </a:r>
            <a:endParaRPr dirty="0"/>
          </a:p>
        </p:txBody>
      </p:sp>
      <p:sp>
        <p:nvSpPr>
          <p:cNvPr id="246" name="Google Shape;246;p20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8000" cy="37452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/>
              <a:t>Участие большого количества дружественных стран в развитии АЗ РФ позволяет создать </a:t>
            </a:r>
            <a:r>
              <a:rPr lang="ru-RU" sz="1600" b="1"/>
              <a:t>сложную и объемную модель</a:t>
            </a:r>
            <a:r>
              <a:rPr lang="ru-RU" sz="1600"/>
              <a:t>, при составлении которой будет учтено как двух-, так и многостороннее сотрудничество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/>
              <a:t>Наличие </a:t>
            </a:r>
            <a:r>
              <a:rPr lang="ru-RU" sz="1600" b="1"/>
              <a:t>большого массива данных </a:t>
            </a:r>
            <a:r>
              <a:rPr lang="ru-RU" sz="1600"/>
              <a:t>по сотрудничеству как минимум с одной страной БРИКС в Арктике позволяет создать достаточный банк данных для анализа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/>
              <a:t>Фактор санкций со стороны западных стран, давление на Москву и Пекин, милитаризация региона со стороны НАТО - значимые переменные для определения переговорной позиции и создания сценариев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/>
              <a:t>Переменными могут выступать </a:t>
            </a:r>
            <a:r>
              <a:rPr lang="ru-RU" sz="1600" b="1"/>
              <a:t>несколько факторов</a:t>
            </a:r>
            <a:r>
              <a:rPr lang="ru-RU" sz="1600"/>
              <a:t>: экология, научные исследования, логистика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/>
              <a:t>В зависимости от подхода конкретной страны Арктика может являться ареной игры как </a:t>
            </a:r>
            <a:r>
              <a:rPr lang="ru-RU" sz="1600" b="1"/>
              <a:t>с нулевой суммой, так и с ненулевой!</a:t>
            </a: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/>
              <a:t>Переговорная ориентация в Арктике может быть </a:t>
            </a:r>
            <a:r>
              <a:rPr lang="ru-RU" sz="1600" b="1">
                <a:highlight>
                  <a:srgbClr val="FFF07D"/>
                </a:highlight>
              </a:rPr>
              <a:t>проблемной</a:t>
            </a:r>
            <a:r>
              <a:rPr lang="ru-RU" sz="1600" b="1"/>
              <a:t>, </a:t>
            </a:r>
            <a:r>
              <a:rPr lang="ru-RU" sz="1600" b="1">
                <a:highlight>
                  <a:srgbClr val="00FF00"/>
                </a:highlight>
              </a:rPr>
              <a:t>расчётно-силовой </a:t>
            </a:r>
            <a:r>
              <a:rPr lang="ru-RU" sz="1600" b="1"/>
              <a:t>или </a:t>
            </a:r>
            <a:r>
              <a:rPr lang="ru-RU" sz="1600" b="1">
                <a:highlight>
                  <a:srgbClr val="00FFFF"/>
                </a:highlight>
              </a:rPr>
              <a:t>коммуникационной</a:t>
            </a:r>
            <a:endParaRPr sz="1600" b="1">
              <a:highlight>
                <a:srgbClr val="00FFFF"/>
              </a:highlight>
            </a:endParaRPr>
          </a:p>
        </p:txBody>
      </p:sp>
      <p:sp>
        <p:nvSpPr>
          <p:cNvPr id="247" name="Google Shape;247;p20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035" r="4035"/>
          <a:stretch/>
        </p:blipFill>
        <p:spPr>
          <a:xfrm>
            <a:off x="6684653" y="1447790"/>
            <a:ext cx="4325100" cy="4325099"/>
          </a:xfrm>
          <a:prstGeom prst="rect">
            <a:avLst/>
          </a:prstGeom>
        </p:spPr>
      </p:pic>
      <p:sp>
        <p:nvSpPr>
          <p:cNvPr id="254" name="Google Shape;254;p21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БРИКС-</a:t>
            </a:r>
            <a:r>
              <a:rPr lang="ru-RU" dirty="0" err="1"/>
              <a:t>outreach</a:t>
            </a:r>
            <a:r>
              <a:rPr lang="ru-RU" dirty="0"/>
              <a:t>: примеры из Арктики</a:t>
            </a:r>
            <a:endParaRPr dirty="0"/>
          </a:p>
        </p:txBody>
      </p:sp>
      <p:sp>
        <p:nvSpPr>
          <p:cNvPr id="255" name="Google Shape;255;p21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Концепция подразумевает участие не только государств, но и бизнеса, гражданского общества, региональных организаций</a:t>
            </a:r>
            <a:endParaRPr sz="1600" dirty="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Подход прекрасно отражён политическом контексте российской Арктики </a:t>
            </a:r>
            <a:endParaRPr sz="1600" dirty="0"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Иллюстрации: Северный форум, РАКАИ, Рабочая группа по океаническим и полярным исследованиям</a:t>
            </a:r>
            <a:endParaRPr sz="1600" dirty="0"/>
          </a:p>
        </p:txBody>
      </p:sp>
      <p:sp>
        <p:nvSpPr>
          <p:cNvPr id="256" name="Google Shape;256;p21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257" name="Google Shape;257;p21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258" name="Google Shape;258;p21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B34D9-9A39-1D7B-B3E1-EF83E62542A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5000" r="25000"/>
          <a:stretch>
            <a:fillRect/>
          </a:stretch>
        </p:blipFill>
        <p:spPr>
          <a:xfrm>
            <a:off x="6684963" y="1447800"/>
            <a:ext cx="432435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4" name="Google Shape;264;p22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dirty="0"/>
              <a:t>БРИКС+ в Арктике как объект исследования</a:t>
            </a:r>
            <a:endParaRPr dirty="0"/>
          </a:p>
        </p:txBody>
      </p:sp>
      <p:sp>
        <p:nvSpPr>
          <p:cNvPr id="265" name="Google Shape;265;p22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БРИКС+ как объект исследования</a:t>
            </a:r>
            <a:r>
              <a:rPr lang="ru-RU" sz="1600" b="1" dirty="0"/>
              <a:t>: противоречивый статус</a:t>
            </a:r>
            <a:r>
              <a:rPr lang="ru-RU" sz="1600" dirty="0"/>
              <a:t> (международное право, вопрос членства, БРИКС+ и партнеры), роль расширения 2024 года</a:t>
            </a:r>
            <a:endParaRPr sz="1600"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Арктическая политика БРИКС+: </a:t>
            </a:r>
            <a:r>
              <a:rPr lang="ru-RU" sz="1600" b="1" dirty="0"/>
              <a:t>сумма </a:t>
            </a:r>
            <a:r>
              <a:rPr lang="ru-RU" sz="1600" dirty="0"/>
              <a:t>арктических политик участников?</a:t>
            </a:r>
            <a:endParaRPr sz="1600"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dirty="0"/>
              <a:t>БРИКС+ в Арктике как система</a:t>
            </a:r>
            <a:endParaRPr sz="1600"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 b="1" dirty="0"/>
              <a:t>Участники</a:t>
            </a:r>
            <a:r>
              <a:rPr lang="ru-RU" sz="1600" dirty="0"/>
              <a:t>: государства? политические лидеры? экономические субъекты? города и регионы?</a:t>
            </a:r>
            <a:endParaRPr sz="1600"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sz="1600" dirty="0"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МЭ и МП</a:t>
            </a:r>
            <a:endParaRPr dirty="0"/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268" name="Google Shape;268;p22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Москва 2024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1746</Words>
  <Application>Microsoft Office PowerPoint</Application>
  <PresentationFormat>Широкоэкранный</PresentationFormat>
  <Paragraphs>217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Методологические подходы  к изучению арктической политики стран БРИКС+</vt:lpstr>
      <vt:lpstr>Уточнение </vt:lpstr>
      <vt:lpstr>Актуальность тематики БРИКС в Арктике:  политическая и исследовательская</vt:lpstr>
      <vt:lpstr>Эксперты о БРИКС как явлении</vt:lpstr>
      <vt:lpstr>Источниковая база исследований БРИКС в Арктике</vt:lpstr>
      <vt:lpstr>Качественные и количественные методы исследований</vt:lpstr>
      <vt:lpstr>Потенциал ивент-анализа и моделирования по теме БРИКС в Арктике</vt:lpstr>
      <vt:lpstr>БРИКС-outreach: примеры из Арктики</vt:lpstr>
      <vt:lpstr>БРИКС+ в Арктике как объект исследования</vt:lpstr>
      <vt:lpstr>Основные вызовы для изучения БРИКС в контексте Арктики</vt:lpstr>
      <vt:lpstr>Реалистская парадигма и БРИКС+ в Арктике</vt:lpstr>
      <vt:lpstr>БРИКС: power transition theory</vt:lpstr>
      <vt:lpstr>Либеральные теории и БРИКС+ в Арктике</vt:lpstr>
      <vt:lpstr>БРИКС+ в Арктике и концепция “нового регионализма”</vt:lpstr>
      <vt:lpstr>БРИКС+ в Арктике и концепция “нового регионализма”</vt:lpstr>
      <vt:lpstr>Марксистские подходы к исследованию БРИКС+ в Арктике</vt:lpstr>
      <vt:lpstr>Марксистские подходы к исследованию БРИКС+ в Арктике</vt:lpstr>
      <vt:lpstr>Постпозитивизм и БРИКС+  в Арктике</vt:lpstr>
      <vt:lpstr>Конструктивизм для исследования БРИКС в Арктике</vt:lpstr>
      <vt:lpstr>Заключение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Ирина</dc:creator>
  <cp:lastModifiedBy>Ирина</cp:lastModifiedBy>
  <cp:revision>31</cp:revision>
  <dcterms:modified xsi:type="dcterms:W3CDTF">2024-09-30T17:24:16Z</dcterms:modified>
</cp:coreProperties>
</file>