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webextensions/webextension3.xml" ContentType="application/vnd.ms-office.webextension+xml"/>
  <Override PartName="/ppt/webextensions/webextension4.xml" ContentType="application/vnd.ms-office.webextension+xml"/>
  <Override PartName="/ppt/webextensions/webextension5.xml" ContentType="application/vnd.ms-office.webextension+xml"/>
  <Override PartName="/ppt/webextensions/webextension6.xml" ContentType="application/vnd.ms-office.webextension+xml"/>
  <Override PartName="/ppt/webextensions/webextension7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2"/>
  </p:notesMasterIdLst>
  <p:sldIdLst>
    <p:sldId id="256" r:id="rId2"/>
    <p:sldId id="257" r:id="rId3"/>
    <p:sldId id="268" r:id="rId4"/>
    <p:sldId id="305" r:id="rId5"/>
    <p:sldId id="261" r:id="rId6"/>
    <p:sldId id="266" r:id="rId7"/>
    <p:sldId id="270" r:id="rId8"/>
    <p:sldId id="267" r:id="rId9"/>
    <p:sldId id="272" r:id="rId10"/>
    <p:sldId id="281" r:id="rId11"/>
    <p:sldId id="288" r:id="rId12"/>
    <p:sldId id="289" r:id="rId13"/>
    <p:sldId id="290" r:id="rId14"/>
    <p:sldId id="291" r:id="rId15"/>
    <p:sldId id="292" r:id="rId16"/>
    <p:sldId id="293" r:id="rId17"/>
    <p:sldId id="278" r:id="rId18"/>
    <p:sldId id="279" r:id="rId19"/>
    <p:sldId id="280" r:id="rId20"/>
    <p:sldId id="287" r:id="rId21"/>
    <p:sldId id="307" r:id="rId22"/>
    <p:sldId id="294" r:id="rId23"/>
    <p:sldId id="295" r:id="rId24"/>
    <p:sldId id="296" r:id="rId25"/>
    <p:sldId id="297" r:id="rId26"/>
    <p:sldId id="298" r:id="rId27"/>
    <p:sldId id="299" r:id="rId28"/>
    <p:sldId id="273" r:id="rId29"/>
    <p:sldId id="274" r:id="rId30"/>
    <p:sldId id="262" r:id="rId31"/>
    <p:sldId id="263" r:id="rId32"/>
    <p:sldId id="300" r:id="rId33"/>
    <p:sldId id="264" r:id="rId34"/>
    <p:sldId id="301" r:id="rId35"/>
    <p:sldId id="302" r:id="rId36"/>
    <p:sldId id="303" r:id="rId37"/>
    <p:sldId id="265" r:id="rId38"/>
    <p:sldId id="304" r:id="rId39"/>
    <p:sldId id="275" r:id="rId40"/>
    <p:sldId id="306" r:id="rId4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77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686"/>
    <p:restoredTop sz="93879"/>
  </p:normalViewPr>
  <p:slideViewPr>
    <p:cSldViewPr snapToGrid="0">
      <p:cViewPr varScale="1">
        <p:scale>
          <a:sx n="101" d="100"/>
          <a:sy n="101" d="100"/>
        </p:scale>
        <p:origin x="86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DF96CF-41DE-B949-97B0-4AAD43AA5153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5F6911-0033-6443-93A8-CF27C7AD52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8323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5F6911-0033-6443-93A8-CF27C7AD52F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667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F8B740-4C3C-9EAB-729D-05A9FFFB41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FC6A592-7307-B8B9-195C-04512BE75C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462A3C-8155-976D-40D6-F2B3A52D7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67CD2-BA4C-3740-A753-AF6A860BC3D2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F027D08-3B48-0C9D-B423-E49039A2A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B93EE2-1F81-D349-6D8D-BFFC4DD85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EB001-A245-B243-8F5C-9CD2A0A55A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366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F4E52-36AC-0517-E479-49BF71E01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B891F96-FC6E-CAE2-A830-0EB0183359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5A30EE-ECB2-D8C6-2E00-56D740BCB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67CD2-BA4C-3740-A753-AF6A860BC3D2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EC2AC2-5422-3550-471A-8026C0A9B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7E84FD-A86A-4B26-9442-2822DC3DC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EB001-A245-B243-8F5C-9CD2A0A55A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3564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70A94F3-5314-B45D-41AD-8A4A421AC3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AB28589-F32D-6F31-0DA5-4CE945D88C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DF4D2B-6B24-1B2F-8D57-6DEB1413A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67CD2-BA4C-3740-A753-AF6A860BC3D2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AA1B513-30C6-0900-53D1-B0695B843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066CE2A-03E6-2CCF-6F51-1B3860AEA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EB001-A245-B243-8F5C-9CD2A0A55A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846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983543-F23F-69FE-F72F-067E3304B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6FD3FB-A888-B437-D45C-0C0E9DA1C8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EF5919-C23D-453A-7FDF-040344CCB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67CD2-BA4C-3740-A753-AF6A860BC3D2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FA6AEE-F6C6-90E7-A284-FC1FD09B0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8CA5A8-6D4A-435B-1A05-F20CA1E87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EB001-A245-B243-8F5C-9CD2A0A55A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2843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A795F7-E056-B198-07D3-6ADEDC3A1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4BFD6F8-ACA7-38B0-129A-1DA0090F87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F681E78-1407-CFAD-8C3D-7DD84A68D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67CD2-BA4C-3740-A753-AF6A860BC3D2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440510-3F6B-5F32-2AE8-FE6435F8F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F855690-D5DE-EE98-1A5B-74159BE98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EB001-A245-B243-8F5C-9CD2A0A55A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36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974B8E-03D5-CE57-D365-6F199DE53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A5C7FA6-8418-A748-2B71-64635C7B66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18A3A71-56F7-09DA-B6B3-3BDE35A2E6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75E68CA-44ED-C237-FB62-722641820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67CD2-BA4C-3740-A753-AF6A860BC3D2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5B1C8F0-FF1B-C16E-F9F3-A4E5116A7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0CB43A8-88C5-3F84-0938-8B289BBF5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EB001-A245-B243-8F5C-9CD2A0A55A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5794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5A551F-8041-2FC6-7ADC-385B4695E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E60F772-C960-AC67-8E8D-A1091D96FA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7D99109-1B02-895A-969F-8887B51A41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C53C190-48E1-A1B0-F6BE-91ED023C40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3D0901C-2270-EB12-EF0E-3527FA1736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4B2396B-E214-E77D-2894-2CC1DC7EA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67CD2-BA4C-3740-A753-AF6A860BC3D2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56D01C2-9A34-00CE-3C9D-00E8AEB4F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3309B6F-9B08-ADCD-096C-3199DF7F4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EB001-A245-B243-8F5C-9CD2A0A55A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2114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E5EDC4-302C-3882-A162-A16AE4B8C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D7EFE1D-6DDF-DD2E-31BB-2D1643476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67CD2-BA4C-3740-A753-AF6A860BC3D2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5701FA1-EBF2-04AD-AB65-9D5E5F30E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CCE2627-8E44-A847-4309-A9A6EB35C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EB001-A245-B243-8F5C-9CD2A0A55A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9318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142DF26-24F7-BDC0-192C-A2C6E2D38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67CD2-BA4C-3740-A753-AF6A860BC3D2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6F49DE1-579E-7E2D-9A3D-7830A149A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E15C0B8-4B0F-FAF5-9538-923E343DD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EB001-A245-B243-8F5C-9CD2A0A55A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4775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3A732C-A08F-11C2-4D7A-E3F129F71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D68A2F4-58DE-6E34-4396-05344E2C38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D2CDF88-C264-E610-516D-FB41A6F3D5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88BF75E-32B2-67BF-F6F0-AD08F94B3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67CD2-BA4C-3740-A753-AF6A860BC3D2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05390CB-32CD-2415-FA0F-0A8686E2D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729E0F1-331A-03FE-BF99-16F1CA21F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EB001-A245-B243-8F5C-9CD2A0A55A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639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74B781-BE73-DF58-5449-61D234206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8AF05ED-CD12-234F-02C1-E1314DB18B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D716743-16FB-F85A-128A-718F5BF8CE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6BA7F96-9FFE-A749-1482-83C8A8123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67CD2-BA4C-3740-A753-AF6A860BC3D2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10DD919-E400-C318-C9BE-7116A5836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FFA9EC6-C641-C30F-AFD1-2EF41D5C4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EB001-A245-B243-8F5C-9CD2A0A55A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1107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B70CD7-9182-048D-19A1-3CC7C2F5A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D66EA14-1547-5827-8A96-759FE8AA31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CB1228-83C1-8E76-39D6-F87BD5855C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167CD2-BA4C-3740-A753-AF6A860BC3D2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B11513-9498-C6DC-4F3E-972C02E30C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50963F-1048-0F5C-899E-156FCE1370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EB001-A245-B243-8F5C-9CD2A0A55A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484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8.png"/><Relationship Id="rId3" Type="http://schemas.openxmlformats.org/officeDocument/2006/relationships/image" Target="../media/image24.png"/><Relationship Id="rId7" Type="http://schemas.openxmlformats.org/officeDocument/2006/relationships/image" Target="../media/image2.png"/><Relationship Id="rId12" Type="http://schemas.openxmlformats.org/officeDocument/2006/relationships/image" Target="../media/image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9.png"/><Relationship Id="rId5" Type="http://schemas.openxmlformats.org/officeDocument/2006/relationships/image" Target="../media/image26.png"/><Relationship Id="rId10" Type="http://schemas.openxmlformats.org/officeDocument/2006/relationships/image" Target="../media/image6.png"/><Relationship Id="rId4" Type="http://schemas.openxmlformats.org/officeDocument/2006/relationships/image" Target="../media/image25.png"/><Relationship Id="rId9" Type="http://schemas.openxmlformats.org/officeDocument/2006/relationships/image" Target="../media/image3.png"/><Relationship Id="rId1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3.png"/><Relationship Id="rId5" Type="http://schemas.openxmlformats.org/officeDocument/2006/relationships/image" Target="../media/image28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15.png"/><Relationship Id="rId18" Type="http://schemas.openxmlformats.org/officeDocument/2006/relationships/image" Target="../media/image16.png"/><Relationship Id="rId3" Type="http://schemas.openxmlformats.org/officeDocument/2006/relationships/image" Target="../media/image25.png"/><Relationship Id="rId7" Type="http://schemas.openxmlformats.org/officeDocument/2006/relationships/image" Target="../media/image10.png"/><Relationship Id="rId12" Type="http://schemas.openxmlformats.org/officeDocument/2006/relationships/image" Target="../media/image21.png"/><Relationship Id="rId17" Type="http://schemas.openxmlformats.org/officeDocument/2006/relationships/image" Target="../media/image18.png"/><Relationship Id="rId2" Type="http://schemas.openxmlformats.org/officeDocument/2006/relationships/image" Target="../media/image24.pn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11.png"/><Relationship Id="rId5" Type="http://schemas.openxmlformats.org/officeDocument/2006/relationships/image" Target="../media/image27.png"/><Relationship Id="rId15" Type="http://schemas.openxmlformats.org/officeDocument/2006/relationships/image" Target="../media/image22.png"/><Relationship Id="rId10" Type="http://schemas.openxmlformats.org/officeDocument/2006/relationships/image" Target="../media/image14.png"/><Relationship Id="rId19" Type="http://schemas.openxmlformats.org/officeDocument/2006/relationships/image" Target="../media/image19.png"/><Relationship Id="rId4" Type="http://schemas.openxmlformats.org/officeDocument/2006/relationships/image" Target="../media/image26.png"/><Relationship Id="rId9" Type="http://schemas.openxmlformats.org/officeDocument/2006/relationships/image" Target="../media/image20.png"/><Relationship Id="rId1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26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9.png"/><Relationship Id="rId5" Type="http://schemas.openxmlformats.org/officeDocument/2006/relationships/image" Target="../media/image23.png"/><Relationship Id="rId10" Type="http://schemas.openxmlformats.org/officeDocument/2006/relationships/image" Target="../media/image38.png"/><Relationship Id="rId4" Type="http://schemas.openxmlformats.org/officeDocument/2006/relationships/image" Target="../media/image27.png"/><Relationship Id="rId9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27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45.jpeg"/><Relationship Id="rId5" Type="http://schemas.openxmlformats.org/officeDocument/2006/relationships/image" Target="../media/image28.png"/><Relationship Id="rId10" Type="http://schemas.openxmlformats.org/officeDocument/2006/relationships/image" Target="../media/image44.png"/><Relationship Id="rId4" Type="http://schemas.openxmlformats.org/officeDocument/2006/relationships/image" Target="../media/image23.png"/><Relationship Id="rId9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23.png"/><Relationship Id="rId7" Type="http://schemas.openxmlformats.org/officeDocument/2006/relationships/image" Target="../media/image47.png"/><Relationship Id="rId12" Type="http://schemas.openxmlformats.org/officeDocument/2006/relationships/image" Target="../media/image52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51.jpeg"/><Relationship Id="rId5" Type="http://schemas.openxmlformats.org/officeDocument/2006/relationships/image" Target="../media/image24.png"/><Relationship Id="rId10" Type="http://schemas.openxmlformats.org/officeDocument/2006/relationships/image" Target="../media/image50.jpeg"/><Relationship Id="rId4" Type="http://schemas.openxmlformats.org/officeDocument/2006/relationships/image" Target="../media/image28.png"/><Relationship Id="rId9" Type="http://schemas.openxmlformats.org/officeDocument/2006/relationships/image" Target="../media/image4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5933E2-F1BE-BDE7-1218-7A746F98D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12035"/>
            <a:ext cx="9144000" cy="23876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4000" b="1" dirty="0">
                <a:solidFill>
                  <a:srgbClr val="002060"/>
                </a:solidFill>
                <a:latin typeface="Cambria" panose="02040503050406030204" pitchFamily="18" charset="0"/>
              </a:rPr>
              <a:t>«Арктический совет: феномен уходящей эпохи или эффективный инструмент сотрудничества в регионе»</a:t>
            </a:r>
            <a:endParaRPr lang="ru-RU" sz="4000" b="1" dirty="0">
              <a:solidFill>
                <a:srgbClr val="002060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1AD3513-2B79-46EC-F04C-B27B4736FC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25700" y="4343400"/>
            <a:ext cx="9144000" cy="2387600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ru-RU" b="1" dirty="0">
                <a:solidFill>
                  <a:srgbClr val="002060"/>
                </a:solidFill>
                <a:latin typeface="Cambria" panose="02040503050406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Агафонов Даниил</a:t>
            </a:r>
            <a:br>
              <a:rPr lang="en-US" b="1" dirty="0">
                <a:solidFill>
                  <a:srgbClr val="002060"/>
                </a:solidFill>
                <a:latin typeface="Cambria" panose="02040503050406030204" pitchFamily="18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b="1" dirty="0">
                <a:solidFill>
                  <a:srgbClr val="002060"/>
                </a:solidFill>
                <a:latin typeface="Cambria" panose="02040503050406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Попов Дмитрий</a:t>
            </a:r>
            <a:br>
              <a:rPr lang="ru-RU" sz="1800" b="1" dirty="0">
                <a:solidFill>
                  <a:srgbClr val="002060"/>
                </a:solidFill>
                <a:latin typeface="Cambria" panose="02040503050406030204" pitchFamily="18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sz="1800" b="1" dirty="0">
              <a:solidFill>
                <a:srgbClr val="002060"/>
              </a:solidFill>
              <a:latin typeface="Cambria" panose="020405030504060302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br>
              <a:rPr lang="ru-RU" sz="1800" b="1" dirty="0">
                <a:solidFill>
                  <a:srgbClr val="002060"/>
                </a:solidFill>
                <a:latin typeface="Cambria" panose="02040503050406030204" pitchFamily="18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600" b="1" dirty="0">
                <a:solidFill>
                  <a:srgbClr val="002060"/>
                </a:solidFill>
                <a:latin typeface="Cambria" panose="02040503050406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НУГ «БРИКС+ как площадка</a:t>
            </a:r>
            <a:br>
              <a:rPr lang="ru-RU" sz="1600" b="1" dirty="0">
                <a:solidFill>
                  <a:srgbClr val="002060"/>
                </a:solidFill>
                <a:latin typeface="Cambria" panose="02040503050406030204" pitchFamily="18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600" b="1" dirty="0">
                <a:solidFill>
                  <a:srgbClr val="002060"/>
                </a:solidFill>
                <a:latin typeface="Cambria" panose="02040503050406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для сотрудничества в Арктике: </a:t>
            </a:r>
            <a:br>
              <a:rPr lang="ru-RU" sz="1600" b="1" dirty="0">
                <a:solidFill>
                  <a:srgbClr val="002060"/>
                </a:solidFill>
                <a:latin typeface="Cambria" panose="02040503050406030204" pitchFamily="18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600" b="1" dirty="0">
                <a:solidFill>
                  <a:srgbClr val="002060"/>
                </a:solidFill>
                <a:latin typeface="Cambria" panose="02040503050406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проблемы, перспективы и сценарии развития»</a:t>
            </a:r>
            <a:br>
              <a:rPr lang="ru-RU" sz="1600" b="1" dirty="0">
                <a:solidFill>
                  <a:srgbClr val="002060"/>
                </a:solidFill>
                <a:latin typeface="Cambria" panose="02040503050406030204" pitchFamily="18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600" b="1" dirty="0">
                <a:solidFill>
                  <a:srgbClr val="002060"/>
                </a:solidFill>
                <a:latin typeface="Cambria" panose="02040503050406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НИУ Высшая школа экономики</a:t>
            </a:r>
          </a:p>
          <a:p>
            <a:pPr algn="r"/>
            <a:r>
              <a:rPr lang="ru-RU" sz="1800" b="1" dirty="0">
                <a:solidFill>
                  <a:srgbClr val="002060"/>
                </a:solidFill>
                <a:latin typeface="Cambria" panose="02040503050406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9 октября, 2024 г.</a:t>
            </a:r>
            <a:br>
              <a:rPr lang="ru-RU" sz="1800" b="1" dirty="0">
                <a:solidFill>
                  <a:srgbClr val="002060"/>
                </a:solidFill>
                <a:latin typeface="Cambria" panose="02040503050406030204" pitchFamily="18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sz="1800" b="1" dirty="0">
              <a:solidFill>
                <a:srgbClr val="002060"/>
              </a:solidFill>
              <a:latin typeface="Cambria" panose="020405030504060302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7780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08E61C4-24EC-6CE7-D6B3-EF6421967BAB}"/>
              </a:ext>
            </a:extLst>
          </p:cNvPr>
          <p:cNvSpPr/>
          <p:nvPr/>
        </p:nvSpPr>
        <p:spPr>
          <a:xfrm>
            <a:off x="10390689" y="0"/>
            <a:ext cx="1801311" cy="6858000"/>
          </a:xfrm>
          <a:prstGeom prst="rect">
            <a:avLst/>
          </a:prstGeom>
          <a:solidFill>
            <a:schemeClr val="accent1">
              <a:lumMod val="50000"/>
              <a:alpha val="8745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C411E430-89B1-0B00-CAD2-2A73D2BC54BC}"/>
              </a:ext>
            </a:extLst>
          </p:cNvPr>
          <p:cNvSpPr/>
          <p:nvPr/>
        </p:nvSpPr>
        <p:spPr>
          <a:xfrm>
            <a:off x="1402816" y="0"/>
            <a:ext cx="1892228" cy="6858000"/>
          </a:xfrm>
          <a:prstGeom prst="rect">
            <a:avLst/>
          </a:prstGeom>
          <a:solidFill>
            <a:schemeClr val="accent3">
              <a:lumMod val="20000"/>
              <a:lumOff val="80000"/>
              <a:alpha val="87416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C9AC34-E7F0-1A71-F264-441551DDB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4595018" y="2766219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Арктический Совет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AF77FF10-AB8F-8F09-0196-BD720C09C5E9}"/>
              </a:ext>
            </a:extLst>
          </p:cNvPr>
          <p:cNvCxnSpPr>
            <a:cxnSpLocks/>
          </p:cNvCxnSpPr>
          <p:nvPr/>
        </p:nvCxnSpPr>
        <p:spPr>
          <a:xfrm flipH="1">
            <a:off x="1374787" y="0"/>
            <a:ext cx="27295" cy="698765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B5228DEE-453A-B06C-A41E-882FC3155FAA}"/>
              </a:ext>
            </a:extLst>
          </p:cNvPr>
          <p:cNvSpPr/>
          <p:nvPr/>
        </p:nvSpPr>
        <p:spPr>
          <a:xfrm>
            <a:off x="3265813" y="0"/>
            <a:ext cx="1805186" cy="6858000"/>
          </a:xfrm>
          <a:prstGeom prst="rect">
            <a:avLst/>
          </a:prstGeom>
          <a:solidFill>
            <a:schemeClr val="accent1">
              <a:lumMod val="20000"/>
              <a:lumOff val="80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3E767C70-9FC9-2960-F12B-959F37F8FF9A}"/>
              </a:ext>
            </a:extLst>
          </p:cNvPr>
          <p:cNvSpPr/>
          <p:nvPr/>
        </p:nvSpPr>
        <p:spPr>
          <a:xfrm>
            <a:off x="5009512" y="0"/>
            <a:ext cx="1801308" cy="6858000"/>
          </a:xfrm>
          <a:prstGeom prst="rect">
            <a:avLst/>
          </a:prstGeom>
          <a:solidFill>
            <a:schemeClr val="accent1">
              <a:lumMod val="40000"/>
              <a:lumOff val="60000"/>
              <a:alpha val="86969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1B28E4C9-022E-A6E9-C6B2-BD30CA98FAAC}"/>
              </a:ext>
            </a:extLst>
          </p:cNvPr>
          <p:cNvSpPr/>
          <p:nvPr/>
        </p:nvSpPr>
        <p:spPr>
          <a:xfrm>
            <a:off x="6797302" y="0"/>
            <a:ext cx="1801309" cy="6858000"/>
          </a:xfrm>
          <a:prstGeom prst="rect">
            <a:avLst/>
          </a:prstGeom>
          <a:solidFill>
            <a:schemeClr val="accent1">
              <a:lumMod val="60000"/>
              <a:lumOff val="40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FCFAFBD0-1E2E-A233-7024-61854D26ED23}"/>
              </a:ext>
            </a:extLst>
          </p:cNvPr>
          <p:cNvSpPr/>
          <p:nvPr/>
        </p:nvSpPr>
        <p:spPr>
          <a:xfrm>
            <a:off x="8603087" y="0"/>
            <a:ext cx="1801310" cy="6858000"/>
          </a:xfrm>
          <a:prstGeom prst="rect">
            <a:avLst/>
          </a:prstGeom>
          <a:solidFill>
            <a:schemeClr val="accent1">
              <a:lumMod val="75000"/>
              <a:alpha val="8745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4329C77A-7C01-2315-32AD-CA5B5042C7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274" y="424100"/>
            <a:ext cx="810146" cy="810146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FF4B5DBD-2608-29AB-A2E2-4ACA74D08B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9548" y="437332"/>
            <a:ext cx="810147" cy="810147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1EA4EFCF-FAAC-C042-0642-F39E971BD7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7851" y="424100"/>
            <a:ext cx="823379" cy="823379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D3A85CF9-F4E7-7DB8-EF61-B5761268C7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33856" y="424099"/>
            <a:ext cx="810147" cy="81014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DBF6F2C-8FE8-E666-39BC-DFBDDFCD7F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61566" y="424100"/>
            <a:ext cx="810146" cy="81014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0877D56-49C0-2022-296F-425F8738C8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15019" y="424100"/>
            <a:ext cx="790294" cy="790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8929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08E61C4-24EC-6CE7-D6B3-EF6421967BAB}"/>
              </a:ext>
            </a:extLst>
          </p:cNvPr>
          <p:cNvSpPr/>
          <p:nvPr/>
        </p:nvSpPr>
        <p:spPr>
          <a:xfrm>
            <a:off x="10839161" y="0"/>
            <a:ext cx="1352839" cy="6858000"/>
          </a:xfrm>
          <a:prstGeom prst="rect">
            <a:avLst/>
          </a:prstGeom>
          <a:solidFill>
            <a:schemeClr val="accent1">
              <a:lumMod val="50000"/>
              <a:alpha val="8745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C411E430-89B1-0B00-CAD2-2A73D2BC54BC}"/>
              </a:ext>
            </a:extLst>
          </p:cNvPr>
          <p:cNvSpPr/>
          <p:nvPr/>
        </p:nvSpPr>
        <p:spPr>
          <a:xfrm>
            <a:off x="1402815" y="0"/>
            <a:ext cx="3942651" cy="6858000"/>
          </a:xfrm>
          <a:prstGeom prst="rect">
            <a:avLst/>
          </a:prstGeom>
          <a:solidFill>
            <a:schemeClr val="accent3">
              <a:lumMod val="20000"/>
              <a:lumOff val="80000"/>
              <a:alpha val="87416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C9AC34-E7F0-1A71-F264-441551DDB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4595018" y="2766219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Арктический Совет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AF77FF10-AB8F-8F09-0196-BD720C09C5E9}"/>
              </a:ext>
            </a:extLst>
          </p:cNvPr>
          <p:cNvCxnSpPr>
            <a:cxnSpLocks/>
          </p:cNvCxnSpPr>
          <p:nvPr/>
        </p:nvCxnSpPr>
        <p:spPr>
          <a:xfrm flipH="1">
            <a:off x="1374787" y="0"/>
            <a:ext cx="27295" cy="698765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B5228DEE-453A-B06C-A41E-882FC3155FAA}"/>
              </a:ext>
            </a:extLst>
          </p:cNvPr>
          <p:cNvSpPr/>
          <p:nvPr/>
        </p:nvSpPr>
        <p:spPr>
          <a:xfrm>
            <a:off x="5345466" y="0"/>
            <a:ext cx="1501070" cy="6858000"/>
          </a:xfrm>
          <a:prstGeom prst="rect">
            <a:avLst/>
          </a:prstGeom>
          <a:solidFill>
            <a:schemeClr val="accent1">
              <a:lumMod val="20000"/>
              <a:lumOff val="80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3E767C70-9FC9-2960-F12B-959F37F8FF9A}"/>
              </a:ext>
            </a:extLst>
          </p:cNvPr>
          <p:cNvSpPr/>
          <p:nvPr/>
        </p:nvSpPr>
        <p:spPr>
          <a:xfrm>
            <a:off x="6744043" y="0"/>
            <a:ext cx="1354677" cy="6858000"/>
          </a:xfrm>
          <a:prstGeom prst="rect">
            <a:avLst/>
          </a:prstGeom>
          <a:solidFill>
            <a:schemeClr val="accent1">
              <a:lumMod val="40000"/>
              <a:lumOff val="60000"/>
              <a:alpha val="86969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1B28E4C9-022E-A6E9-C6B2-BD30CA98FAAC}"/>
              </a:ext>
            </a:extLst>
          </p:cNvPr>
          <p:cNvSpPr/>
          <p:nvPr/>
        </p:nvSpPr>
        <p:spPr>
          <a:xfrm>
            <a:off x="8109695" y="0"/>
            <a:ext cx="1354676" cy="6858000"/>
          </a:xfrm>
          <a:prstGeom prst="rect">
            <a:avLst/>
          </a:prstGeom>
          <a:solidFill>
            <a:schemeClr val="accent1">
              <a:lumMod val="60000"/>
              <a:lumOff val="40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FCFAFBD0-1E2E-A233-7024-61854D26ED23}"/>
              </a:ext>
            </a:extLst>
          </p:cNvPr>
          <p:cNvSpPr/>
          <p:nvPr/>
        </p:nvSpPr>
        <p:spPr>
          <a:xfrm>
            <a:off x="9464373" y="0"/>
            <a:ext cx="1374786" cy="6858000"/>
          </a:xfrm>
          <a:prstGeom prst="rect">
            <a:avLst/>
          </a:prstGeom>
          <a:solidFill>
            <a:schemeClr val="accent1">
              <a:lumMod val="75000"/>
              <a:alpha val="8745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4329C77A-7C01-2315-32AD-CA5B5042C7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9030" y="424100"/>
            <a:ext cx="810146" cy="810146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FF4B5DBD-2608-29AB-A2E2-4ACA74D08B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8209" y="437332"/>
            <a:ext cx="810147" cy="810147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1EA4EFCF-FAAC-C042-0642-F39E971BD7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29102" y="424100"/>
            <a:ext cx="823379" cy="823379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D3A85CF9-F4E7-7DB8-EF61-B5761268C7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10506" y="437332"/>
            <a:ext cx="810147" cy="81014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0877D56-49C0-2022-296F-425F8738C8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58511" y="457185"/>
            <a:ext cx="790294" cy="79029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F9810E1-7EDB-15E0-0B31-631DFB795442}"/>
              </a:ext>
            </a:extLst>
          </p:cNvPr>
          <p:cNvSpPr txBox="1"/>
          <p:nvPr/>
        </p:nvSpPr>
        <p:spPr>
          <a:xfrm>
            <a:off x="1603747" y="352119"/>
            <a:ext cx="35460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Cambria" panose="02040503050406030204" pitchFamily="18" charset="0"/>
              </a:rPr>
              <a:t>Арктические государства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B0F2E9A-AD90-192B-6357-88841EE7A24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31552" y="1338111"/>
            <a:ext cx="1005734" cy="100573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16E720-D1ED-3A6D-C6BD-0A62DA91D1E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73905" y="1351017"/>
            <a:ext cx="1005736" cy="100573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E95EAE2-89D4-A3E1-BDF9-517F9063983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31552" y="2709398"/>
            <a:ext cx="1005733" cy="100573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814C4B5-2F31-947E-F0AD-92F0F3000F6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73906" y="2709398"/>
            <a:ext cx="1005735" cy="100573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0396971-7198-99FE-48BE-D18E28028AA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31552" y="4098056"/>
            <a:ext cx="1005736" cy="100573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5059E30-FC94-BD0C-25E5-3AD714F3750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773905" y="4109290"/>
            <a:ext cx="1005735" cy="100573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C541ECA-D9B4-9CFA-0180-1D24B26338C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31552" y="5469340"/>
            <a:ext cx="1005735" cy="100573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B8B4F11-996E-9684-8D6A-A42244B839B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773905" y="5459576"/>
            <a:ext cx="1005734" cy="1005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63261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08E61C4-24EC-6CE7-D6B3-EF6421967BAB}"/>
              </a:ext>
            </a:extLst>
          </p:cNvPr>
          <p:cNvSpPr/>
          <p:nvPr/>
        </p:nvSpPr>
        <p:spPr>
          <a:xfrm>
            <a:off x="10839161" y="0"/>
            <a:ext cx="1352839" cy="6858000"/>
          </a:xfrm>
          <a:prstGeom prst="rect">
            <a:avLst/>
          </a:prstGeom>
          <a:solidFill>
            <a:schemeClr val="accent1">
              <a:lumMod val="50000"/>
              <a:alpha val="8745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C411E430-89B1-0B00-CAD2-2A73D2BC54BC}"/>
              </a:ext>
            </a:extLst>
          </p:cNvPr>
          <p:cNvSpPr/>
          <p:nvPr/>
        </p:nvSpPr>
        <p:spPr>
          <a:xfrm>
            <a:off x="1402816" y="0"/>
            <a:ext cx="1439192" cy="6858000"/>
          </a:xfrm>
          <a:prstGeom prst="rect">
            <a:avLst/>
          </a:prstGeom>
          <a:solidFill>
            <a:schemeClr val="accent3">
              <a:lumMod val="20000"/>
              <a:lumOff val="80000"/>
              <a:alpha val="87416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C9AC34-E7F0-1A71-F264-441551DDB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4595018" y="2766219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Арктический Совет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AF77FF10-AB8F-8F09-0196-BD720C09C5E9}"/>
              </a:ext>
            </a:extLst>
          </p:cNvPr>
          <p:cNvCxnSpPr>
            <a:cxnSpLocks/>
          </p:cNvCxnSpPr>
          <p:nvPr/>
        </p:nvCxnSpPr>
        <p:spPr>
          <a:xfrm flipH="1">
            <a:off x="1374787" y="0"/>
            <a:ext cx="27295" cy="698765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B5228DEE-453A-B06C-A41E-882FC3155FAA}"/>
              </a:ext>
            </a:extLst>
          </p:cNvPr>
          <p:cNvSpPr/>
          <p:nvPr/>
        </p:nvSpPr>
        <p:spPr>
          <a:xfrm>
            <a:off x="2781524" y="0"/>
            <a:ext cx="4027072" cy="6858000"/>
          </a:xfrm>
          <a:prstGeom prst="rect">
            <a:avLst/>
          </a:prstGeom>
          <a:solidFill>
            <a:schemeClr val="accent1">
              <a:lumMod val="20000"/>
              <a:lumOff val="80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3E767C70-9FC9-2960-F12B-959F37F8FF9A}"/>
              </a:ext>
            </a:extLst>
          </p:cNvPr>
          <p:cNvSpPr/>
          <p:nvPr/>
        </p:nvSpPr>
        <p:spPr>
          <a:xfrm>
            <a:off x="6744043" y="0"/>
            <a:ext cx="1354677" cy="6858000"/>
          </a:xfrm>
          <a:prstGeom prst="rect">
            <a:avLst/>
          </a:prstGeom>
          <a:solidFill>
            <a:schemeClr val="accent1">
              <a:lumMod val="40000"/>
              <a:lumOff val="60000"/>
              <a:alpha val="86969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1B28E4C9-022E-A6E9-C6B2-BD30CA98FAAC}"/>
              </a:ext>
            </a:extLst>
          </p:cNvPr>
          <p:cNvSpPr/>
          <p:nvPr/>
        </p:nvSpPr>
        <p:spPr>
          <a:xfrm>
            <a:off x="8109695" y="0"/>
            <a:ext cx="1354676" cy="6858000"/>
          </a:xfrm>
          <a:prstGeom prst="rect">
            <a:avLst/>
          </a:prstGeom>
          <a:solidFill>
            <a:schemeClr val="accent1">
              <a:lumMod val="60000"/>
              <a:lumOff val="40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FCFAFBD0-1E2E-A233-7024-61854D26ED23}"/>
              </a:ext>
            </a:extLst>
          </p:cNvPr>
          <p:cNvSpPr/>
          <p:nvPr/>
        </p:nvSpPr>
        <p:spPr>
          <a:xfrm>
            <a:off x="9464374" y="0"/>
            <a:ext cx="1374786" cy="6858000"/>
          </a:xfrm>
          <a:prstGeom prst="rect">
            <a:avLst/>
          </a:prstGeom>
          <a:solidFill>
            <a:schemeClr val="accent1">
              <a:lumMod val="75000"/>
              <a:alpha val="8745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FF4B5DBD-2608-29AB-A2E2-4ACA74D08B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8209" y="437332"/>
            <a:ext cx="810147" cy="810147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1EA4EFCF-FAAC-C042-0642-F39E971BD7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9102" y="424100"/>
            <a:ext cx="823379" cy="823379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D3A85CF9-F4E7-7DB8-EF61-B5761268C7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0506" y="437332"/>
            <a:ext cx="810147" cy="81014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0877D56-49C0-2022-296F-425F8738C8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8511" y="457185"/>
            <a:ext cx="790294" cy="79029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60AF36B-1F40-A909-A95D-11AEFDBC1F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3427" y="457185"/>
            <a:ext cx="810146" cy="81014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D41A6B2-240F-C940-F0C1-1FFBFF07DB48}"/>
              </a:ext>
            </a:extLst>
          </p:cNvPr>
          <p:cNvSpPr txBox="1"/>
          <p:nvPr/>
        </p:nvSpPr>
        <p:spPr>
          <a:xfrm>
            <a:off x="2893519" y="358735"/>
            <a:ext cx="35460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Cambria" panose="02040503050406030204" pitchFamily="18" charset="0"/>
              </a:rPr>
              <a:t>Постоянные участники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FB73F0F3-D0E5-04BF-0B08-8B4FB844FE5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24229" y="1671577"/>
            <a:ext cx="1333302" cy="1314784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3E880BFA-8AAB-DE44-9828-BDBF36567C1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00236" y="1671577"/>
            <a:ext cx="1333302" cy="1314784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3A00EAB7-D2B9-EA80-17D0-2F30A0FADFA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24229" y="3428028"/>
            <a:ext cx="1333302" cy="1314785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15DB53F8-193F-82C2-D385-5DFC48A7998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00236" y="3428028"/>
            <a:ext cx="1333302" cy="1314785"/>
          </a:xfrm>
          <a:prstGeom prst="rect">
            <a:avLst/>
          </a:prstGeom>
          <a:ln w="22225">
            <a:solidFill>
              <a:schemeClr val="accent1"/>
            </a:solidFill>
          </a:ln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4FE1B3CC-A186-F39F-2FA5-32BF697BF5B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118023" y="5170968"/>
            <a:ext cx="1548527" cy="1141202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0CF584BF-2D45-B966-4D58-90E8C5E8E0A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13869" y="5184480"/>
            <a:ext cx="1590848" cy="1127690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796422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08E61C4-24EC-6CE7-D6B3-EF6421967BAB}"/>
              </a:ext>
            </a:extLst>
          </p:cNvPr>
          <p:cNvSpPr/>
          <p:nvPr/>
        </p:nvSpPr>
        <p:spPr>
          <a:xfrm>
            <a:off x="10839161" y="0"/>
            <a:ext cx="1352839" cy="6858000"/>
          </a:xfrm>
          <a:prstGeom prst="rect">
            <a:avLst/>
          </a:prstGeom>
          <a:solidFill>
            <a:schemeClr val="accent1">
              <a:lumMod val="50000"/>
              <a:alpha val="8745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C411E430-89B1-0B00-CAD2-2A73D2BC54BC}"/>
              </a:ext>
            </a:extLst>
          </p:cNvPr>
          <p:cNvSpPr/>
          <p:nvPr/>
        </p:nvSpPr>
        <p:spPr>
          <a:xfrm>
            <a:off x="1402816" y="0"/>
            <a:ext cx="1378708" cy="6858000"/>
          </a:xfrm>
          <a:prstGeom prst="rect">
            <a:avLst/>
          </a:prstGeom>
          <a:solidFill>
            <a:schemeClr val="accent3">
              <a:lumMod val="20000"/>
              <a:lumOff val="80000"/>
              <a:alpha val="87416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C9AC34-E7F0-1A71-F264-441551DDB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4595018" y="2766219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Арктический Совет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AF77FF10-AB8F-8F09-0196-BD720C09C5E9}"/>
              </a:ext>
            </a:extLst>
          </p:cNvPr>
          <p:cNvCxnSpPr>
            <a:cxnSpLocks/>
          </p:cNvCxnSpPr>
          <p:nvPr/>
        </p:nvCxnSpPr>
        <p:spPr>
          <a:xfrm flipH="1">
            <a:off x="1374787" y="0"/>
            <a:ext cx="27295" cy="698765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B5228DEE-453A-B06C-A41E-882FC3155FAA}"/>
              </a:ext>
            </a:extLst>
          </p:cNvPr>
          <p:cNvSpPr/>
          <p:nvPr/>
        </p:nvSpPr>
        <p:spPr>
          <a:xfrm>
            <a:off x="2781523" y="0"/>
            <a:ext cx="1434939" cy="6858000"/>
          </a:xfrm>
          <a:prstGeom prst="rect">
            <a:avLst/>
          </a:prstGeom>
          <a:solidFill>
            <a:schemeClr val="accent1">
              <a:lumMod val="20000"/>
              <a:lumOff val="80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3E767C70-9FC9-2960-F12B-959F37F8FF9A}"/>
              </a:ext>
            </a:extLst>
          </p:cNvPr>
          <p:cNvSpPr/>
          <p:nvPr/>
        </p:nvSpPr>
        <p:spPr>
          <a:xfrm>
            <a:off x="4160233" y="0"/>
            <a:ext cx="3938488" cy="6858000"/>
          </a:xfrm>
          <a:prstGeom prst="rect">
            <a:avLst/>
          </a:prstGeom>
          <a:solidFill>
            <a:schemeClr val="accent1">
              <a:lumMod val="40000"/>
              <a:lumOff val="60000"/>
              <a:alpha val="86969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1B28E4C9-022E-A6E9-C6B2-BD30CA98FAAC}"/>
              </a:ext>
            </a:extLst>
          </p:cNvPr>
          <p:cNvSpPr/>
          <p:nvPr/>
        </p:nvSpPr>
        <p:spPr>
          <a:xfrm>
            <a:off x="8109695" y="0"/>
            <a:ext cx="1354676" cy="6858000"/>
          </a:xfrm>
          <a:prstGeom prst="rect">
            <a:avLst/>
          </a:prstGeom>
          <a:solidFill>
            <a:schemeClr val="accent1">
              <a:lumMod val="60000"/>
              <a:lumOff val="40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FCFAFBD0-1E2E-A233-7024-61854D26ED23}"/>
              </a:ext>
            </a:extLst>
          </p:cNvPr>
          <p:cNvSpPr/>
          <p:nvPr/>
        </p:nvSpPr>
        <p:spPr>
          <a:xfrm>
            <a:off x="9464373" y="0"/>
            <a:ext cx="1374786" cy="6858000"/>
          </a:xfrm>
          <a:prstGeom prst="rect">
            <a:avLst/>
          </a:prstGeom>
          <a:solidFill>
            <a:schemeClr val="accent1">
              <a:lumMod val="75000"/>
              <a:alpha val="8745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FF4B5DBD-2608-29AB-A2E2-4ACA74D08B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8209" y="437332"/>
            <a:ext cx="810147" cy="810147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1EA4EFCF-FAAC-C042-0642-F39E971BD7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9102" y="424100"/>
            <a:ext cx="823379" cy="823379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D3A85CF9-F4E7-7DB8-EF61-B5761268C7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0506" y="437332"/>
            <a:ext cx="810147" cy="81014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60AF36B-1F40-A909-A95D-11AEFDBC1F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3427" y="457185"/>
            <a:ext cx="810146" cy="81014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E250737-F29A-61D8-3836-E13038AE84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50751" y="457185"/>
            <a:ext cx="810146" cy="81014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CC78883-6BD7-15CA-81F9-23B1AB7CC330}"/>
              </a:ext>
            </a:extLst>
          </p:cNvPr>
          <p:cNvSpPr txBox="1"/>
          <p:nvPr/>
        </p:nvSpPr>
        <p:spPr>
          <a:xfrm>
            <a:off x="4322969" y="358735"/>
            <a:ext cx="35460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Cambria" panose="02040503050406030204" pitchFamily="18" charset="0"/>
              </a:rPr>
              <a:t>Государства-наблюдатели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6B95B86-1A7C-DEF2-4E0A-13B8B372C3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43378" y="1676214"/>
            <a:ext cx="612479" cy="61247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5FC874D-0027-EA24-7E6D-5544C3188CB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47254" y="1671576"/>
            <a:ext cx="612480" cy="61248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600B838-FC21-72CA-8A5B-E090EB2DC42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51131" y="1671576"/>
            <a:ext cx="612480" cy="61248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C1EAC2C-E298-523A-0626-84A6C5B9B27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43378" y="2652065"/>
            <a:ext cx="612479" cy="61247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407829E-9044-C774-85A7-8CA461C48C0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23237" y="2652065"/>
            <a:ext cx="612480" cy="61248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B85B442-2524-C640-E538-D60F5E79CB2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51132" y="2647908"/>
            <a:ext cx="612479" cy="61247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59F90E5-F9D0-DAE8-CC5F-7E4839FC352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643378" y="3627916"/>
            <a:ext cx="612479" cy="612479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AF8B7804-5C5C-010F-06A9-B946DB6FE13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847256" y="3623304"/>
            <a:ext cx="612478" cy="612478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4044AC8C-A7EB-7510-4EB1-94B9E07D199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051131" y="3623304"/>
            <a:ext cx="612480" cy="61248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6B63F908-E51B-7EE6-5EAB-6161BF50B95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643378" y="4569306"/>
            <a:ext cx="612480" cy="612480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CCDE79B3-1720-7F69-8529-94CD69E2DF5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823237" y="4569306"/>
            <a:ext cx="612479" cy="612479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20F9CCA9-19E8-37EB-66A6-E4B7D01B3613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643378" y="5510697"/>
            <a:ext cx="612480" cy="61248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DDFD30CF-11CD-DBA5-5F7C-67B4C7B05A89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823236" y="5510698"/>
            <a:ext cx="612479" cy="612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0618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08E61C4-24EC-6CE7-D6B3-EF6421967BAB}"/>
              </a:ext>
            </a:extLst>
          </p:cNvPr>
          <p:cNvSpPr/>
          <p:nvPr/>
        </p:nvSpPr>
        <p:spPr>
          <a:xfrm>
            <a:off x="10839161" y="0"/>
            <a:ext cx="1352839" cy="6858000"/>
          </a:xfrm>
          <a:prstGeom prst="rect">
            <a:avLst/>
          </a:prstGeom>
          <a:solidFill>
            <a:schemeClr val="accent1">
              <a:lumMod val="50000"/>
              <a:alpha val="8745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C411E430-89B1-0B00-CAD2-2A73D2BC54BC}"/>
              </a:ext>
            </a:extLst>
          </p:cNvPr>
          <p:cNvSpPr/>
          <p:nvPr/>
        </p:nvSpPr>
        <p:spPr>
          <a:xfrm>
            <a:off x="1402816" y="0"/>
            <a:ext cx="1458250" cy="6858000"/>
          </a:xfrm>
          <a:prstGeom prst="rect">
            <a:avLst/>
          </a:prstGeom>
          <a:solidFill>
            <a:schemeClr val="accent3">
              <a:lumMod val="20000"/>
              <a:lumOff val="80000"/>
              <a:alpha val="87416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C9AC34-E7F0-1A71-F264-441551DDB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4595018" y="2766219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Арктический Совет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AF77FF10-AB8F-8F09-0196-BD720C09C5E9}"/>
              </a:ext>
            </a:extLst>
          </p:cNvPr>
          <p:cNvCxnSpPr>
            <a:cxnSpLocks/>
          </p:cNvCxnSpPr>
          <p:nvPr/>
        </p:nvCxnSpPr>
        <p:spPr>
          <a:xfrm flipH="1">
            <a:off x="1374787" y="0"/>
            <a:ext cx="27295" cy="698765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B5228DEE-453A-B06C-A41E-882FC3155FAA}"/>
              </a:ext>
            </a:extLst>
          </p:cNvPr>
          <p:cNvSpPr/>
          <p:nvPr/>
        </p:nvSpPr>
        <p:spPr>
          <a:xfrm>
            <a:off x="2781523" y="0"/>
            <a:ext cx="1468177" cy="6858000"/>
          </a:xfrm>
          <a:prstGeom prst="rect">
            <a:avLst/>
          </a:prstGeom>
          <a:solidFill>
            <a:schemeClr val="accent1">
              <a:lumMod val="20000"/>
              <a:lumOff val="80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3E767C70-9FC9-2960-F12B-959F37F8FF9A}"/>
              </a:ext>
            </a:extLst>
          </p:cNvPr>
          <p:cNvSpPr/>
          <p:nvPr/>
        </p:nvSpPr>
        <p:spPr>
          <a:xfrm>
            <a:off x="4160232" y="0"/>
            <a:ext cx="1378707" cy="6858000"/>
          </a:xfrm>
          <a:prstGeom prst="rect">
            <a:avLst/>
          </a:prstGeom>
          <a:solidFill>
            <a:schemeClr val="accent1">
              <a:lumMod val="40000"/>
              <a:lumOff val="60000"/>
              <a:alpha val="86969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1B28E4C9-022E-A6E9-C6B2-BD30CA98FAAC}"/>
              </a:ext>
            </a:extLst>
          </p:cNvPr>
          <p:cNvSpPr/>
          <p:nvPr/>
        </p:nvSpPr>
        <p:spPr>
          <a:xfrm>
            <a:off x="5538942" y="0"/>
            <a:ext cx="3925429" cy="6858000"/>
          </a:xfrm>
          <a:prstGeom prst="rect">
            <a:avLst/>
          </a:prstGeom>
          <a:solidFill>
            <a:schemeClr val="accent1">
              <a:lumMod val="60000"/>
              <a:lumOff val="40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FCFAFBD0-1E2E-A233-7024-61854D26ED23}"/>
              </a:ext>
            </a:extLst>
          </p:cNvPr>
          <p:cNvSpPr/>
          <p:nvPr/>
        </p:nvSpPr>
        <p:spPr>
          <a:xfrm>
            <a:off x="9464374" y="0"/>
            <a:ext cx="1374786" cy="6858000"/>
          </a:xfrm>
          <a:prstGeom prst="rect">
            <a:avLst/>
          </a:prstGeom>
          <a:solidFill>
            <a:schemeClr val="accent1">
              <a:lumMod val="75000"/>
              <a:alpha val="8745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1EA4EFCF-FAAC-C042-0642-F39E971BD7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9102" y="424100"/>
            <a:ext cx="823379" cy="823379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D3A85CF9-F4E7-7DB8-EF61-B5761268C7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0506" y="437332"/>
            <a:ext cx="810147" cy="81014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60AF36B-1F40-A909-A95D-11AEFDBC1F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3427" y="457185"/>
            <a:ext cx="810146" cy="81014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E250737-F29A-61D8-3836-E13038AE84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0751" y="457185"/>
            <a:ext cx="810146" cy="81014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D5F9865-B445-E320-CB36-588EF13FAA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39386" y="477037"/>
            <a:ext cx="790294" cy="79029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DEF2C22-B974-908E-3AFA-D99CB91B8607}"/>
              </a:ext>
            </a:extLst>
          </p:cNvPr>
          <p:cNvSpPr txBox="1"/>
          <p:nvPr/>
        </p:nvSpPr>
        <p:spPr>
          <a:xfrm>
            <a:off x="5728625" y="610574"/>
            <a:ext cx="3546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Cambria" panose="02040503050406030204" pitchFamily="18" charset="0"/>
              </a:rPr>
              <a:t>Рабочие группы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3E920E7-90C1-2C42-1BC9-05AD8F4AFEA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0279"/>
          <a:stretch/>
        </p:blipFill>
        <p:spPr>
          <a:xfrm>
            <a:off x="5928712" y="1463942"/>
            <a:ext cx="1428451" cy="1550204"/>
          </a:xfrm>
          <a:prstGeom prst="rect">
            <a:avLst/>
          </a:prstGeom>
          <a:ln w="25400"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FB057565-271F-0393-3498-EACA21729B9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96541" y="1464010"/>
            <a:ext cx="1428451" cy="1550136"/>
          </a:xfrm>
          <a:prstGeom prst="rect">
            <a:avLst/>
          </a:prstGeom>
          <a:ln w="25400"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548046D-F9DF-0971-A77F-B9C9A71C978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39022" y="3344294"/>
            <a:ext cx="1816100" cy="1066800"/>
          </a:xfrm>
          <a:prstGeom prst="rect">
            <a:avLst/>
          </a:prstGeom>
          <a:ln w="25400"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81FE1942-5582-82B4-112C-8687C4935992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9712" t="24800" r="5109" b="15626"/>
          <a:stretch/>
        </p:blipFill>
        <p:spPr>
          <a:xfrm>
            <a:off x="7551696" y="3335871"/>
            <a:ext cx="1816100" cy="1066801"/>
          </a:xfrm>
          <a:prstGeom prst="rect">
            <a:avLst/>
          </a:prstGeom>
          <a:ln w="25400"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3DB094CD-EF90-38F8-381C-4665F0B6704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39022" y="4732820"/>
            <a:ext cx="2308744" cy="1066799"/>
          </a:xfrm>
          <a:prstGeom prst="rect">
            <a:avLst/>
          </a:prstGeom>
          <a:ln w="25400"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2B8DEC4E-A87B-8881-36CC-2042E252243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247657" y="4732820"/>
            <a:ext cx="1120139" cy="1066799"/>
          </a:xfrm>
          <a:prstGeom prst="rect">
            <a:avLst/>
          </a:prstGeom>
          <a:ln w="25400">
            <a:solidFill>
              <a:schemeClr val="accent1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3832097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08E61C4-24EC-6CE7-D6B3-EF6421967BAB}"/>
              </a:ext>
            </a:extLst>
          </p:cNvPr>
          <p:cNvSpPr/>
          <p:nvPr/>
        </p:nvSpPr>
        <p:spPr>
          <a:xfrm>
            <a:off x="10839161" y="0"/>
            <a:ext cx="1352839" cy="6858000"/>
          </a:xfrm>
          <a:prstGeom prst="rect">
            <a:avLst/>
          </a:prstGeom>
          <a:solidFill>
            <a:schemeClr val="accent1">
              <a:lumMod val="50000"/>
              <a:alpha val="8745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C411E430-89B1-0B00-CAD2-2A73D2BC54BC}"/>
              </a:ext>
            </a:extLst>
          </p:cNvPr>
          <p:cNvSpPr/>
          <p:nvPr/>
        </p:nvSpPr>
        <p:spPr>
          <a:xfrm>
            <a:off x="1402816" y="0"/>
            <a:ext cx="1417692" cy="6858000"/>
          </a:xfrm>
          <a:prstGeom prst="rect">
            <a:avLst/>
          </a:prstGeom>
          <a:solidFill>
            <a:schemeClr val="accent3">
              <a:lumMod val="20000"/>
              <a:lumOff val="80000"/>
              <a:alpha val="87416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C9AC34-E7F0-1A71-F264-441551DDB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4595018" y="2766219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Арктический Совет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AF77FF10-AB8F-8F09-0196-BD720C09C5E9}"/>
              </a:ext>
            </a:extLst>
          </p:cNvPr>
          <p:cNvCxnSpPr>
            <a:cxnSpLocks/>
          </p:cNvCxnSpPr>
          <p:nvPr/>
        </p:nvCxnSpPr>
        <p:spPr>
          <a:xfrm flipH="1">
            <a:off x="1374787" y="0"/>
            <a:ext cx="27295" cy="698765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B5228DEE-453A-B06C-A41E-882FC3155FAA}"/>
              </a:ext>
            </a:extLst>
          </p:cNvPr>
          <p:cNvSpPr/>
          <p:nvPr/>
        </p:nvSpPr>
        <p:spPr>
          <a:xfrm>
            <a:off x="2781523" y="0"/>
            <a:ext cx="1427619" cy="6858000"/>
          </a:xfrm>
          <a:prstGeom prst="rect">
            <a:avLst/>
          </a:prstGeom>
          <a:solidFill>
            <a:schemeClr val="accent1">
              <a:lumMod val="20000"/>
              <a:lumOff val="80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3E767C70-9FC9-2960-F12B-959F37F8FF9A}"/>
              </a:ext>
            </a:extLst>
          </p:cNvPr>
          <p:cNvSpPr/>
          <p:nvPr/>
        </p:nvSpPr>
        <p:spPr>
          <a:xfrm>
            <a:off x="4160233" y="0"/>
            <a:ext cx="1417692" cy="6858000"/>
          </a:xfrm>
          <a:prstGeom prst="rect">
            <a:avLst/>
          </a:prstGeom>
          <a:solidFill>
            <a:schemeClr val="accent1">
              <a:lumMod val="40000"/>
              <a:lumOff val="60000"/>
              <a:alpha val="86969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1B28E4C9-022E-A6E9-C6B2-BD30CA98FAAC}"/>
              </a:ext>
            </a:extLst>
          </p:cNvPr>
          <p:cNvSpPr/>
          <p:nvPr/>
        </p:nvSpPr>
        <p:spPr>
          <a:xfrm>
            <a:off x="5538942" y="0"/>
            <a:ext cx="1348601" cy="6858000"/>
          </a:xfrm>
          <a:prstGeom prst="rect">
            <a:avLst/>
          </a:prstGeom>
          <a:solidFill>
            <a:schemeClr val="accent1">
              <a:lumMod val="60000"/>
              <a:lumOff val="40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FCFAFBD0-1E2E-A233-7024-61854D26ED23}"/>
              </a:ext>
            </a:extLst>
          </p:cNvPr>
          <p:cNvSpPr/>
          <p:nvPr/>
        </p:nvSpPr>
        <p:spPr>
          <a:xfrm>
            <a:off x="6887543" y="0"/>
            <a:ext cx="3951617" cy="6858000"/>
          </a:xfrm>
          <a:prstGeom prst="rect">
            <a:avLst/>
          </a:prstGeom>
          <a:solidFill>
            <a:schemeClr val="accent1">
              <a:lumMod val="75000"/>
              <a:alpha val="8745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D3A85CF9-F4E7-7DB8-EF61-B5761268C7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0506" y="437332"/>
            <a:ext cx="810147" cy="81014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60AF36B-1F40-A909-A95D-11AEFDBC1F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3427" y="457185"/>
            <a:ext cx="810146" cy="81014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E250737-F29A-61D8-3836-E13038AE84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0751" y="457185"/>
            <a:ext cx="810146" cy="81014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D5F9865-B445-E320-CB36-588EF13FAA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9386" y="477037"/>
            <a:ext cx="790294" cy="79029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D946283-A70C-AD2E-FF36-1BDCFFD0F6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08168" y="477037"/>
            <a:ext cx="810147" cy="81014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6B600DF-2135-2C33-7EE1-48C4BBC76121}"/>
              </a:ext>
            </a:extLst>
          </p:cNvPr>
          <p:cNvSpPr txBox="1"/>
          <p:nvPr/>
        </p:nvSpPr>
        <p:spPr>
          <a:xfrm>
            <a:off x="6542884" y="466611"/>
            <a:ext cx="46490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Cambria" panose="02040503050406030204" pitchFamily="18" charset="0"/>
              </a:rPr>
              <a:t>Межправительственные </a:t>
            </a:r>
            <a:br>
              <a:rPr lang="ru-RU" sz="2000" b="1" dirty="0">
                <a:solidFill>
                  <a:schemeClr val="bg1"/>
                </a:solidFill>
                <a:latin typeface="Cambria" panose="02040503050406030204" pitchFamily="18" charset="0"/>
              </a:rPr>
            </a:br>
            <a:r>
              <a:rPr lang="ru-RU" sz="2000" b="1" dirty="0">
                <a:solidFill>
                  <a:schemeClr val="bg1"/>
                </a:solidFill>
                <a:latin typeface="Cambria" panose="02040503050406030204" pitchFamily="18" charset="0"/>
              </a:rPr>
              <a:t>организации</a:t>
            </a:r>
            <a:r>
              <a:rPr lang="ru-RU" sz="2800" b="1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739846EA-23D7-AE8F-687E-6046CDCCC4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342" y="1764219"/>
            <a:ext cx="1312052" cy="1251781"/>
          </a:xfrm>
          <a:prstGeom prst="rect">
            <a:avLst/>
          </a:prstGeom>
          <a:noFill/>
          <a:ln w="254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F076CA84-C5E5-6BF2-266D-8CAE507D5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2740" y="1764218"/>
            <a:ext cx="1295127" cy="1251781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>
                <a:lumMod val="75000"/>
              </a:schemeClr>
            </a:solidFill>
          </a:ln>
        </p:spPr>
      </p:pic>
      <p:pic>
        <p:nvPicPr>
          <p:cNvPr id="12" name="Picture 10">
            <a:extLst>
              <a:ext uri="{FF2B5EF4-FFF2-40B4-BE49-F238E27FC236}">
                <a16:creationId xmlns:a16="http://schemas.microsoft.com/office/drawing/2014/main" id="{D6B663AA-A6D4-25AC-370D-E0A98929B2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073" y="3482611"/>
            <a:ext cx="1600589" cy="1001092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>
                <a:lumMod val="75000"/>
              </a:schemeClr>
            </a:solidFill>
          </a:ln>
        </p:spPr>
      </p:pic>
      <p:pic>
        <p:nvPicPr>
          <p:cNvPr id="13" name="Picture 16">
            <a:extLst>
              <a:ext uri="{FF2B5EF4-FFF2-40B4-BE49-F238E27FC236}">
                <a16:creationId xmlns:a16="http://schemas.microsoft.com/office/drawing/2014/main" id="{CC087087-3609-270E-EF1B-0450F2BB7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197" y="3422205"/>
            <a:ext cx="1115670" cy="1121903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>
                <a:lumMod val="75000"/>
              </a:schemeClr>
            </a:solidFill>
          </a:ln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CE4FF6ED-808D-FBF8-78F2-A0F948EBD8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073" y="4950314"/>
            <a:ext cx="1885667" cy="1001092"/>
          </a:xfrm>
          <a:prstGeom prst="rect">
            <a:avLst/>
          </a:prstGeom>
          <a:noFill/>
          <a:ln w="254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4">
            <a:extLst>
              <a:ext uri="{FF2B5EF4-FFF2-40B4-BE49-F238E27FC236}">
                <a16:creationId xmlns:a16="http://schemas.microsoft.com/office/drawing/2014/main" id="{44A08EC7-8504-D748-EDCB-188469050E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2983" y="4824969"/>
            <a:ext cx="1064884" cy="1251782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6746306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08E61C4-24EC-6CE7-D6B3-EF6421967BAB}"/>
              </a:ext>
            </a:extLst>
          </p:cNvPr>
          <p:cNvSpPr/>
          <p:nvPr/>
        </p:nvSpPr>
        <p:spPr>
          <a:xfrm>
            <a:off x="8296365" y="0"/>
            <a:ext cx="3895636" cy="6858000"/>
          </a:xfrm>
          <a:prstGeom prst="rect">
            <a:avLst/>
          </a:prstGeom>
          <a:solidFill>
            <a:schemeClr val="accent1">
              <a:lumMod val="50000"/>
              <a:alpha val="8745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C411E430-89B1-0B00-CAD2-2A73D2BC54BC}"/>
              </a:ext>
            </a:extLst>
          </p:cNvPr>
          <p:cNvSpPr/>
          <p:nvPr/>
        </p:nvSpPr>
        <p:spPr>
          <a:xfrm>
            <a:off x="1402815" y="0"/>
            <a:ext cx="1385323" cy="6858000"/>
          </a:xfrm>
          <a:prstGeom prst="rect">
            <a:avLst/>
          </a:prstGeom>
          <a:solidFill>
            <a:schemeClr val="accent3">
              <a:lumMod val="20000"/>
              <a:lumOff val="80000"/>
              <a:alpha val="87416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C9AC34-E7F0-1A71-F264-441551DDB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4595018" y="2766219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Арктический Совет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AF77FF10-AB8F-8F09-0196-BD720C09C5E9}"/>
              </a:ext>
            </a:extLst>
          </p:cNvPr>
          <p:cNvCxnSpPr>
            <a:cxnSpLocks/>
          </p:cNvCxnSpPr>
          <p:nvPr/>
        </p:nvCxnSpPr>
        <p:spPr>
          <a:xfrm flipH="1">
            <a:off x="1374787" y="0"/>
            <a:ext cx="27295" cy="698765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B5228DEE-453A-B06C-A41E-882FC3155FAA}"/>
              </a:ext>
            </a:extLst>
          </p:cNvPr>
          <p:cNvSpPr/>
          <p:nvPr/>
        </p:nvSpPr>
        <p:spPr>
          <a:xfrm>
            <a:off x="2781523" y="0"/>
            <a:ext cx="1512049" cy="6858000"/>
          </a:xfrm>
          <a:prstGeom prst="rect">
            <a:avLst/>
          </a:prstGeom>
          <a:solidFill>
            <a:schemeClr val="accent1">
              <a:lumMod val="20000"/>
              <a:lumOff val="80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3E767C70-9FC9-2960-F12B-959F37F8FF9A}"/>
              </a:ext>
            </a:extLst>
          </p:cNvPr>
          <p:cNvSpPr/>
          <p:nvPr/>
        </p:nvSpPr>
        <p:spPr>
          <a:xfrm>
            <a:off x="4160232" y="0"/>
            <a:ext cx="1410275" cy="6858000"/>
          </a:xfrm>
          <a:prstGeom prst="rect">
            <a:avLst/>
          </a:prstGeom>
          <a:solidFill>
            <a:schemeClr val="accent1">
              <a:lumMod val="40000"/>
              <a:lumOff val="60000"/>
              <a:alpha val="86969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1B28E4C9-022E-A6E9-C6B2-BD30CA98FAAC}"/>
              </a:ext>
            </a:extLst>
          </p:cNvPr>
          <p:cNvSpPr/>
          <p:nvPr/>
        </p:nvSpPr>
        <p:spPr>
          <a:xfrm>
            <a:off x="5538942" y="0"/>
            <a:ext cx="1378709" cy="6858000"/>
          </a:xfrm>
          <a:prstGeom prst="rect">
            <a:avLst/>
          </a:prstGeom>
          <a:solidFill>
            <a:schemeClr val="accent1">
              <a:lumMod val="60000"/>
              <a:lumOff val="40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FCFAFBD0-1E2E-A233-7024-61854D26ED23}"/>
              </a:ext>
            </a:extLst>
          </p:cNvPr>
          <p:cNvSpPr/>
          <p:nvPr/>
        </p:nvSpPr>
        <p:spPr>
          <a:xfrm>
            <a:off x="6917653" y="0"/>
            <a:ext cx="1378709" cy="6858000"/>
          </a:xfrm>
          <a:prstGeom prst="rect">
            <a:avLst/>
          </a:prstGeom>
          <a:solidFill>
            <a:schemeClr val="accent1">
              <a:lumMod val="75000"/>
              <a:alpha val="8745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60AF36B-1F40-A909-A95D-11AEFDBC1F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3427" y="457185"/>
            <a:ext cx="810146" cy="81014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E250737-F29A-61D8-3836-E13038AE84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0751" y="457185"/>
            <a:ext cx="810146" cy="81014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D5F9865-B445-E320-CB36-588EF13FAA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9386" y="477037"/>
            <a:ext cx="790294" cy="79029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D946283-A70C-AD2E-FF36-1BDCFFD0F6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8168" y="477037"/>
            <a:ext cx="810147" cy="81014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7113567-5B53-6D18-573D-A8D1A5D7D6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80263" y="424100"/>
            <a:ext cx="823379" cy="82337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5D6D262-C0CE-738B-C48E-E81C274CDCC9}"/>
              </a:ext>
            </a:extLst>
          </p:cNvPr>
          <p:cNvSpPr txBox="1"/>
          <p:nvPr/>
        </p:nvSpPr>
        <p:spPr>
          <a:xfrm>
            <a:off x="7919634" y="456187"/>
            <a:ext cx="46490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Cambria" panose="02040503050406030204" pitchFamily="18" charset="0"/>
              </a:rPr>
              <a:t>Неправительственные </a:t>
            </a:r>
            <a:br>
              <a:rPr lang="ru-RU" sz="2000" b="1" dirty="0">
                <a:solidFill>
                  <a:schemeClr val="bg1"/>
                </a:solidFill>
                <a:latin typeface="Cambria" panose="02040503050406030204" pitchFamily="18" charset="0"/>
              </a:rPr>
            </a:br>
            <a:r>
              <a:rPr lang="ru-RU" sz="2000" b="1" dirty="0">
                <a:solidFill>
                  <a:schemeClr val="bg1"/>
                </a:solidFill>
                <a:latin typeface="Cambria" panose="02040503050406030204" pitchFamily="18" charset="0"/>
              </a:rPr>
              <a:t>организации</a:t>
            </a:r>
            <a:r>
              <a:rPr lang="ru-RU" sz="2800" b="1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19EC5169-3A4A-8014-2031-F38FAFA530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49" r="73160" b="-1"/>
          <a:stretch/>
        </p:blipFill>
        <p:spPr bwMode="auto">
          <a:xfrm>
            <a:off x="8706084" y="1681198"/>
            <a:ext cx="861837" cy="1318860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>
                <a:lumMod val="95000"/>
              </a:schemeClr>
            </a:solidFill>
          </a:ln>
        </p:spPr>
      </p:pic>
      <p:pic>
        <p:nvPicPr>
          <p:cNvPr id="24" name="Picture 4">
            <a:extLst>
              <a:ext uri="{FF2B5EF4-FFF2-40B4-BE49-F238E27FC236}">
                <a16:creationId xmlns:a16="http://schemas.microsoft.com/office/drawing/2014/main" id="{CC22DB0D-8647-0394-2413-D4B0178A93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455"/>
          <a:stretch/>
        </p:blipFill>
        <p:spPr bwMode="auto">
          <a:xfrm>
            <a:off x="10229794" y="1681197"/>
            <a:ext cx="1411746" cy="1318860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>
                <a:lumMod val="95000"/>
              </a:schemeClr>
            </a:solidFill>
          </a:ln>
        </p:spPr>
      </p:pic>
      <p:pic>
        <p:nvPicPr>
          <p:cNvPr id="25" name="Picture 10">
            <a:extLst>
              <a:ext uri="{FF2B5EF4-FFF2-40B4-BE49-F238E27FC236}">
                <a16:creationId xmlns:a16="http://schemas.microsoft.com/office/drawing/2014/main" id="{8683FCE9-BE54-FE67-B6A2-A1F4BA6E80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04" r="15122"/>
          <a:stretch/>
        </p:blipFill>
        <p:spPr bwMode="auto">
          <a:xfrm>
            <a:off x="8431128" y="3424107"/>
            <a:ext cx="1411747" cy="1370491"/>
          </a:xfrm>
          <a:prstGeom prst="rect">
            <a:avLst/>
          </a:prstGeom>
          <a:noFill/>
          <a:ln w="25400">
            <a:solidFill>
              <a:schemeClr val="bg1">
                <a:lumMod val="9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>
            <a:extLst>
              <a:ext uri="{FF2B5EF4-FFF2-40B4-BE49-F238E27FC236}">
                <a16:creationId xmlns:a16="http://schemas.microsoft.com/office/drawing/2014/main" id="{9149E778-5195-9B0E-8DE5-7411043157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3823" y="3424107"/>
            <a:ext cx="1411746" cy="1341703"/>
          </a:xfrm>
          <a:prstGeom prst="rect">
            <a:avLst/>
          </a:prstGeom>
          <a:noFill/>
          <a:ln w="25400">
            <a:solidFill>
              <a:schemeClr val="bg1">
                <a:lumMod val="9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2">
            <a:extLst>
              <a:ext uri="{FF2B5EF4-FFF2-40B4-BE49-F238E27FC236}">
                <a16:creationId xmlns:a16="http://schemas.microsoft.com/office/drawing/2014/main" id="{7193B3A3-1D48-298B-E62F-F7F23B46C1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33" r="20244"/>
          <a:stretch/>
        </p:blipFill>
        <p:spPr bwMode="auto">
          <a:xfrm>
            <a:off x="8431129" y="5218647"/>
            <a:ext cx="1411746" cy="1498323"/>
          </a:xfrm>
          <a:prstGeom prst="rect">
            <a:avLst/>
          </a:prstGeom>
          <a:noFill/>
          <a:ln w="25400">
            <a:solidFill>
              <a:schemeClr val="bg1">
                <a:lumMod val="9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>
            <a:extLst>
              <a:ext uri="{FF2B5EF4-FFF2-40B4-BE49-F238E27FC236}">
                <a16:creationId xmlns:a16="http://schemas.microsoft.com/office/drawing/2014/main" id="{9D06DEA2-C0A1-9D70-4DF0-9FF0FA61CD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3823" y="5189860"/>
            <a:ext cx="1411746" cy="1498323"/>
          </a:xfrm>
          <a:prstGeom prst="rect">
            <a:avLst/>
          </a:prstGeom>
          <a:noFill/>
          <a:ln w="25400">
            <a:solidFill>
              <a:schemeClr val="bg1">
                <a:lumMod val="9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28355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4C08CB1F-099C-439D-D0DD-7E26B1704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4595018" y="2766219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Арктический Совет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9FE48986-8C6C-06DA-53A8-BC7432E271A6}"/>
              </a:ext>
            </a:extLst>
          </p:cNvPr>
          <p:cNvCxnSpPr>
            <a:cxnSpLocks/>
          </p:cNvCxnSpPr>
          <p:nvPr/>
        </p:nvCxnSpPr>
        <p:spPr>
          <a:xfrm flipH="1">
            <a:off x="1311916" y="0"/>
            <a:ext cx="27295" cy="698765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AA583146-C20B-AEC6-F196-270FE27A9B0A}"/>
              </a:ext>
            </a:extLst>
          </p:cNvPr>
          <p:cNvCxnSpPr>
            <a:cxnSpLocks/>
          </p:cNvCxnSpPr>
          <p:nvPr/>
        </p:nvCxnSpPr>
        <p:spPr>
          <a:xfrm flipH="1">
            <a:off x="6096000" y="0"/>
            <a:ext cx="27295" cy="6987654"/>
          </a:xfrm>
          <a:prstGeom prst="line">
            <a:avLst/>
          </a:prstGeom>
          <a:ln w="508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60F986B-02CA-B789-239C-4225BCD32E51}"/>
              </a:ext>
            </a:extLst>
          </p:cNvPr>
          <p:cNvSpPr/>
          <p:nvPr/>
        </p:nvSpPr>
        <p:spPr>
          <a:xfrm>
            <a:off x="1410265" y="251535"/>
            <a:ext cx="1960729" cy="99114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E7B867-5FE0-07D6-AF18-1536D6DFD609}"/>
              </a:ext>
            </a:extLst>
          </p:cNvPr>
          <p:cNvSpPr txBox="1"/>
          <p:nvPr/>
        </p:nvSpPr>
        <p:spPr>
          <a:xfrm>
            <a:off x="1390849" y="275820"/>
            <a:ext cx="1960729" cy="950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Министры иностранных дел</a:t>
            </a:r>
          </a:p>
        </p:txBody>
      </p: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9AFF6A95-EFAD-8B33-FBBC-1965BA1C341A}"/>
              </a:ext>
            </a:extLst>
          </p:cNvPr>
          <p:cNvCxnSpPr/>
          <p:nvPr/>
        </p:nvCxnSpPr>
        <p:spPr>
          <a:xfrm>
            <a:off x="2390629" y="1436929"/>
            <a:ext cx="0" cy="57320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2D405B7-B5EA-D7C4-A645-53C724C80934}"/>
              </a:ext>
            </a:extLst>
          </p:cNvPr>
          <p:cNvSpPr txBox="1"/>
          <p:nvPr/>
        </p:nvSpPr>
        <p:spPr>
          <a:xfrm>
            <a:off x="1471141" y="2302930"/>
            <a:ext cx="18465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Старшие</a:t>
            </a:r>
            <a:br>
              <a:rPr lang="ru-RU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</a:b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должностные</a:t>
            </a:r>
            <a:br>
              <a:rPr lang="ru-RU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</a:b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лица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DBF1AFC0-E320-EF29-382E-83116F8C9996}"/>
              </a:ext>
            </a:extLst>
          </p:cNvPr>
          <p:cNvSpPr/>
          <p:nvPr/>
        </p:nvSpPr>
        <p:spPr>
          <a:xfrm>
            <a:off x="1410265" y="2269520"/>
            <a:ext cx="1960729" cy="99114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98962AED-602E-5D9A-91D8-4271E7670429}"/>
              </a:ext>
            </a:extLst>
          </p:cNvPr>
          <p:cNvSpPr/>
          <p:nvPr/>
        </p:nvSpPr>
        <p:spPr>
          <a:xfrm>
            <a:off x="1410265" y="4063357"/>
            <a:ext cx="1960729" cy="99114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7E0F2583-784D-D224-8B0A-2825081F2CE8}"/>
              </a:ext>
            </a:extLst>
          </p:cNvPr>
          <p:cNvCxnSpPr/>
          <p:nvPr/>
        </p:nvCxnSpPr>
        <p:spPr>
          <a:xfrm>
            <a:off x="2390629" y="3359624"/>
            <a:ext cx="0" cy="57320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C4D8BBA5-5579-B776-E346-CEDB638E4B7A}"/>
              </a:ext>
            </a:extLst>
          </p:cNvPr>
          <p:cNvSpPr txBox="1"/>
          <p:nvPr/>
        </p:nvSpPr>
        <p:spPr>
          <a:xfrm>
            <a:off x="1467356" y="4253342"/>
            <a:ext cx="1846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Рабочие</a:t>
            </a:r>
            <a:br>
              <a:rPr lang="ru-RU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</a:b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группы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C3F3F21D-80CD-1995-7C66-CBD733219F76}"/>
              </a:ext>
            </a:extLst>
          </p:cNvPr>
          <p:cNvSpPr/>
          <p:nvPr/>
        </p:nvSpPr>
        <p:spPr>
          <a:xfrm>
            <a:off x="3957478" y="2729490"/>
            <a:ext cx="1960729" cy="18288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38634ED7-1359-AC5F-8015-DFAA3047ECD5}"/>
              </a:ext>
            </a:extLst>
          </p:cNvPr>
          <p:cNvCxnSpPr>
            <a:cxnSpLocks/>
          </p:cNvCxnSpPr>
          <p:nvPr/>
        </p:nvCxnSpPr>
        <p:spPr>
          <a:xfrm>
            <a:off x="3449097" y="2764595"/>
            <a:ext cx="330588" cy="28205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5D10C595-26F5-3633-EDC7-A8BE02C6D10C}"/>
              </a:ext>
            </a:extLst>
          </p:cNvPr>
          <p:cNvCxnSpPr>
            <a:cxnSpLocks/>
          </p:cNvCxnSpPr>
          <p:nvPr/>
        </p:nvCxnSpPr>
        <p:spPr>
          <a:xfrm flipV="1">
            <a:off x="3408919" y="4307745"/>
            <a:ext cx="370766" cy="25054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9E4DEAB4-6BDA-045E-E1B5-D355BA8F7026}"/>
              </a:ext>
            </a:extLst>
          </p:cNvPr>
          <p:cNvSpPr txBox="1"/>
          <p:nvPr/>
        </p:nvSpPr>
        <p:spPr>
          <a:xfrm>
            <a:off x="4014569" y="2897606"/>
            <a:ext cx="18465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Секретариат</a:t>
            </a:r>
          </a:p>
          <a:p>
            <a:pPr algn="ctr"/>
            <a:endParaRPr lang="ru-RU" sz="1600" b="1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algn="ctr"/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Целевые группы</a:t>
            </a:r>
          </a:p>
          <a:p>
            <a:pPr algn="ctr"/>
            <a:endParaRPr lang="ru-RU" sz="1600" b="1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algn="ctr"/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Экспертные</a:t>
            </a:r>
            <a:b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</a:b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группы</a:t>
            </a:r>
          </a:p>
        </p:txBody>
      </p: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id="{2247A848-820A-6BD1-0647-FA522D3F19FB}"/>
              </a:ext>
            </a:extLst>
          </p:cNvPr>
          <p:cNvCxnSpPr>
            <a:cxnSpLocks/>
          </p:cNvCxnSpPr>
          <p:nvPr/>
        </p:nvCxnSpPr>
        <p:spPr>
          <a:xfrm>
            <a:off x="2366074" y="5181600"/>
            <a:ext cx="0" cy="65975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8C2EAC12-9DCF-97BF-6C33-9F3548250C27}"/>
              </a:ext>
            </a:extLst>
          </p:cNvPr>
          <p:cNvSpPr/>
          <p:nvPr/>
        </p:nvSpPr>
        <p:spPr>
          <a:xfrm>
            <a:off x="1467356" y="5886355"/>
            <a:ext cx="923274" cy="328195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D834797-F39E-B19F-26ED-480C16ED8DFC}"/>
              </a:ext>
            </a:extLst>
          </p:cNvPr>
          <p:cNvSpPr txBox="1"/>
          <p:nvPr/>
        </p:nvSpPr>
        <p:spPr>
          <a:xfrm>
            <a:off x="1005720" y="5844988"/>
            <a:ext cx="1846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оценки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FC94D7F2-E40E-9E94-1E55-4C4D01FE920E}"/>
              </a:ext>
            </a:extLst>
          </p:cNvPr>
          <p:cNvSpPr/>
          <p:nvPr/>
        </p:nvSpPr>
        <p:spPr>
          <a:xfrm>
            <a:off x="2559946" y="5887604"/>
            <a:ext cx="1217670" cy="346193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2A59C0D-23E1-5D07-8EA7-AD6601896A44}"/>
              </a:ext>
            </a:extLst>
          </p:cNvPr>
          <p:cNvSpPr txBox="1"/>
          <p:nvPr/>
        </p:nvSpPr>
        <p:spPr>
          <a:xfrm>
            <a:off x="2264561" y="5861647"/>
            <a:ext cx="1846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стратегия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E7B5032-9461-1127-2BB1-DB0A68E0B636}"/>
              </a:ext>
            </a:extLst>
          </p:cNvPr>
          <p:cNvSpPr txBox="1"/>
          <p:nvPr/>
        </p:nvSpPr>
        <p:spPr>
          <a:xfrm>
            <a:off x="3658698" y="5841358"/>
            <a:ext cx="1846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политика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D85A9089-45CF-52D0-9755-06755C64AF96}"/>
              </a:ext>
            </a:extLst>
          </p:cNvPr>
          <p:cNvSpPr/>
          <p:nvPr/>
        </p:nvSpPr>
        <p:spPr>
          <a:xfrm>
            <a:off x="3958841" y="5886355"/>
            <a:ext cx="1217670" cy="328195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062FF941-BC78-D47D-4D0D-341643ECC706}"/>
              </a:ext>
            </a:extLst>
          </p:cNvPr>
          <p:cNvSpPr/>
          <p:nvPr/>
        </p:nvSpPr>
        <p:spPr>
          <a:xfrm>
            <a:off x="1471141" y="6335806"/>
            <a:ext cx="923274" cy="328195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8F7FE21-0DD1-B65A-47B7-BD4A1DE0947C}"/>
              </a:ext>
            </a:extLst>
          </p:cNvPr>
          <p:cNvSpPr txBox="1"/>
          <p:nvPr/>
        </p:nvSpPr>
        <p:spPr>
          <a:xfrm>
            <a:off x="1006694" y="6298496"/>
            <a:ext cx="1846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дата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1F26AB98-F64A-40C4-6D54-5F0AE5DA7857}"/>
              </a:ext>
            </a:extLst>
          </p:cNvPr>
          <p:cNvSpPr/>
          <p:nvPr/>
        </p:nvSpPr>
        <p:spPr>
          <a:xfrm>
            <a:off x="2523278" y="6351128"/>
            <a:ext cx="1412321" cy="328195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245E899-E64E-6B8E-5959-0428B8BAB72D}"/>
              </a:ext>
            </a:extLst>
          </p:cNvPr>
          <p:cNvSpPr txBox="1"/>
          <p:nvPr/>
        </p:nvSpPr>
        <p:spPr>
          <a:xfrm>
            <a:off x="2306165" y="6328534"/>
            <a:ext cx="1846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мониторинг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77FD7497-A43F-BB2D-9767-C94268988DFC}"/>
              </a:ext>
            </a:extLst>
          </p:cNvPr>
          <p:cNvSpPr/>
          <p:nvPr/>
        </p:nvSpPr>
        <p:spPr>
          <a:xfrm>
            <a:off x="4084818" y="6335806"/>
            <a:ext cx="923274" cy="328195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BF85F42-6BFC-984D-C218-88033563BF63}"/>
              </a:ext>
            </a:extLst>
          </p:cNvPr>
          <p:cNvSpPr txBox="1"/>
          <p:nvPr/>
        </p:nvSpPr>
        <p:spPr>
          <a:xfrm>
            <a:off x="3609940" y="6317645"/>
            <a:ext cx="1846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связи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71AE8ED-E8F0-ACE9-6CCE-96BA42CA06D0}"/>
              </a:ext>
            </a:extLst>
          </p:cNvPr>
          <p:cNvSpPr txBox="1"/>
          <p:nvPr/>
        </p:nvSpPr>
        <p:spPr>
          <a:xfrm>
            <a:off x="7125090" y="523203"/>
            <a:ext cx="42817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Совещание министров иностранных дел -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основной орган, принимающий  решения для функционирования Совета.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9737D5F-AED2-33D3-DD4C-3AC679E14F78}"/>
              </a:ext>
            </a:extLst>
          </p:cNvPr>
          <p:cNvSpPr txBox="1"/>
          <p:nvPr/>
        </p:nvSpPr>
        <p:spPr>
          <a:xfrm>
            <a:off x="7100261" y="1844091"/>
            <a:ext cx="428179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Старшие должностные лица (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SAO),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состоящие из представителей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министерств иностранных дел арктических государств и постоянных участников АС, функционируют от лиц</a:t>
            </a:r>
          </a:p>
          <a:p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министров, что включает в себя обеспечение руководства вспомогательными органами Совета. 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140E556-C726-B102-5C58-89B9907882D4}"/>
              </a:ext>
            </a:extLst>
          </p:cNvPr>
          <p:cNvSpPr txBox="1"/>
          <p:nvPr/>
        </p:nvSpPr>
        <p:spPr>
          <a:xfrm>
            <a:off x="7100261" y="4378653"/>
            <a:ext cx="428179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Рабочие группы,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в ведении которых находится большая часть работы Совета, представляют результаты своей деятельности на рассмотрение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SAO.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Существует 6 рабочих групп, каждая из которых занимается различными тематическими областями.</a:t>
            </a:r>
          </a:p>
        </p:txBody>
      </p:sp>
    </p:spTree>
    <p:extLst>
      <p:ext uri="{BB962C8B-B14F-4D97-AF65-F5344CB8AC3E}">
        <p14:creationId xmlns:p14="http://schemas.microsoft.com/office/powerpoint/2010/main" val="4226244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реугольник 3">
            <a:extLst>
              <a:ext uri="{FF2B5EF4-FFF2-40B4-BE49-F238E27FC236}">
                <a16:creationId xmlns:a16="http://schemas.microsoft.com/office/drawing/2014/main" id="{373B86F4-EE10-371D-79EC-42726E6317A3}"/>
              </a:ext>
            </a:extLst>
          </p:cNvPr>
          <p:cNvSpPr/>
          <p:nvPr/>
        </p:nvSpPr>
        <p:spPr>
          <a:xfrm>
            <a:off x="0" y="161365"/>
            <a:ext cx="12191999" cy="6696635"/>
          </a:xfrm>
          <a:prstGeom prst="triangle">
            <a:avLst/>
          </a:prstGeom>
          <a:solidFill>
            <a:schemeClr val="bg1"/>
          </a:solidFill>
          <a:ln w="444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ый треугольник 16">
            <a:extLst>
              <a:ext uri="{FF2B5EF4-FFF2-40B4-BE49-F238E27FC236}">
                <a16:creationId xmlns:a16="http://schemas.microsoft.com/office/drawing/2014/main" id="{C3D233D5-C902-75C1-38D0-97990F41078B}"/>
              </a:ext>
            </a:extLst>
          </p:cNvPr>
          <p:cNvSpPr/>
          <p:nvPr/>
        </p:nvSpPr>
        <p:spPr>
          <a:xfrm>
            <a:off x="6104965" y="180624"/>
            <a:ext cx="1891556" cy="2104440"/>
          </a:xfrm>
          <a:prstGeom prst="rtTriangl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ый треугольник 17">
            <a:extLst>
              <a:ext uri="{FF2B5EF4-FFF2-40B4-BE49-F238E27FC236}">
                <a16:creationId xmlns:a16="http://schemas.microsoft.com/office/drawing/2014/main" id="{2A0F0BC7-85C1-9294-A2DB-A593568AD2F1}"/>
              </a:ext>
            </a:extLst>
          </p:cNvPr>
          <p:cNvSpPr/>
          <p:nvPr/>
        </p:nvSpPr>
        <p:spPr>
          <a:xfrm flipH="1">
            <a:off x="4222363" y="161349"/>
            <a:ext cx="1882599" cy="2108501"/>
          </a:xfrm>
          <a:prstGeom prst="rtTriangl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8D76A50-D148-40AC-B063-23B4DF97D985}"/>
              </a:ext>
            </a:extLst>
          </p:cNvPr>
          <p:cNvSpPr txBox="1"/>
          <p:nvPr/>
        </p:nvSpPr>
        <p:spPr>
          <a:xfrm>
            <a:off x="4168587" y="1883513"/>
            <a:ext cx="3818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Министерский уровень</a:t>
            </a:r>
          </a:p>
        </p:txBody>
      </p:sp>
      <p:sp>
        <p:nvSpPr>
          <p:cNvPr id="21" name="Прямоугольный треугольник 20">
            <a:extLst>
              <a:ext uri="{FF2B5EF4-FFF2-40B4-BE49-F238E27FC236}">
                <a16:creationId xmlns:a16="http://schemas.microsoft.com/office/drawing/2014/main" id="{A9C4D8D7-3E2A-2F14-A86C-AC8BE0026F5B}"/>
              </a:ext>
            </a:extLst>
          </p:cNvPr>
          <p:cNvSpPr/>
          <p:nvPr/>
        </p:nvSpPr>
        <p:spPr>
          <a:xfrm flipH="1">
            <a:off x="2223245" y="2285096"/>
            <a:ext cx="1972233" cy="2160459"/>
          </a:xfrm>
          <a:prstGeom prst="rtTriangl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0E46212D-5F1C-0140-4DCE-A78FCBBE7A1B}"/>
              </a:ext>
            </a:extLst>
          </p:cNvPr>
          <p:cNvSpPr/>
          <p:nvPr/>
        </p:nvSpPr>
        <p:spPr>
          <a:xfrm>
            <a:off x="4195479" y="2285079"/>
            <a:ext cx="3801044" cy="2144374"/>
          </a:xfrm>
          <a:prstGeom prst="rect">
            <a:avLst/>
          </a:prstGeom>
          <a:solidFill>
            <a:schemeClr val="accent2">
              <a:lumMod val="20000"/>
              <a:lumOff val="80000"/>
              <a:alpha val="59139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ый треугольник 21">
            <a:extLst>
              <a:ext uri="{FF2B5EF4-FFF2-40B4-BE49-F238E27FC236}">
                <a16:creationId xmlns:a16="http://schemas.microsoft.com/office/drawing/2014/main" id="{0D29346D-78DE-0125-2864-9D48AF005D73}"/>
              </a:ext>
            </a:extLst>
          </p:cNvPr>
          <p:cNvSpPr/>
          <p:nvPr/>
        </p:nvSpPr>
        <p:spPr>
          <a:xfrm>
            <a:off x="7996523" y="2262667"/>
            <a:ext cx="1927407" cy="2144371"/>
          </a:xfrm>
          <a:prstGeom prst="rtTriangl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18021AC-92E0-E341-EEDB-1204DFDE3C40}"/>
              </a:ext>
            </a:extLst>
          </p:cNvPr>
          <p:cNvSpPr txBox="1"/>
          <p:nvPr/>
        </p:nvSpPr>
        <p:spPr>
          <a:xfrm>
            <a:off x="4195482" y="4007255"/>
            <a:ext cx="3818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Уровень должностных лиц</a:t>
            </a:r>
          </a:p>
        </p:txBody>
      </p:sp>
      <p:sp>
        <p:nvSpPr>
          <p:cNvPr id="24" name="Прямоугольный треугольник 23">
            <a:extLst>
              <a:ext uri="{FF2B5EF4-FFF2-40B4-BE49-F238E27FC236}">
                <a16:creationId xmlns:a16="http://schemas.microsoft.com/office/drawing/2014/main" id="{B9DE4C07-4496-295B-85B3-A105F6EAE0BC}"/>
              </a:ext>
            </a:extLst>
          </p:cNvPr>
          <p:cNvSpPr/>
          <p:nvPr/>
        </p:nvSpPr>
        <p:spPr>
          <a:xfrm flipH="1">
            <a:off x="35858" y="4461720"/>
            <a:ext cx="2187388" cy="2381038"/>
          </a:xfrm>
          <a:prstGeom prst="rtTriangle">
            <a:avLst/>
          </a:prstGeom>
          <a:solidFill>
            <a:schemeClr val="accent2">
              <a:lumMod val="20000"/>
              <a:lumOff val="80000"/>
              <a:alpha val="59292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ый треугольник 24">
            <a:extLst>
              <a:ext uri="{FF2B5EF4-FFF2-40B4-BE49-F238E27FC236}">
                <a16:creationId xmlns:a16="http://schemas.microsoft.com/office/drawing/2014/main" id="{C80EA995-43EB-94FB-76B4-93FC059B43C3}"/>
              </a:ext>
            </a:extLst>
          </p:cNvPr>
          <p:cNvSpPr/>
          <p:nvPr/>
        </p:nvSpPr>
        <p:spPr>
          <a:xfrm>
            <a:off x="9986682" y="4461720"/>
            <a:ext cx="2187388" cy="2381036"/>
          </a:xfrm>
          <a:prstGeom prst="rtTriangle">
            <a:avLst/>
          </a:prstGeom>
          <a:solidFill>
            <a:schemeClr val="accent2">
              <a:lumMod val="20000"/>
              <a:lumOff val="80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F55F0FB6-C13E-4C5C-F3F2-CBB15868A385}"/>
              </a:ext>
            </a:extLst>
          </p:cNvPr>
          <p:cNvSpPr/>
          <p:nvPr/>
        </p:nvSpPr>
        <p:spPr>
          <a:xfrm>
            <a:off x="2223246" y="4445573"/>
            <a:ext cx="7763436" cy="2397183"/>
          </a:xfrm>
          <a:prstGeom prst="rect">
            <a:avLst/>
          </a:prstGeom>
          <a:solidFill>
            <a:schemeClr val="accent2">
              <a:lumMod val="20000"/>
              <a:lumOff val="80000"/>
              <a:alpha val="59139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A42CCE7-FCCD-FA2B-087C-9FF5EC8BB4E6}"/>
              </a:ext>
            </a:extLst>
          </p:cNvPr>
          <p:cNvSpPr txBox="1"/>
          <p:nvPr/>
        </p:nvSpPr>
        <p:spPr>
          <a:xfrm>
            <a:off x="4195482" y="6421417"/>
            <a:ext cx="3818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Уровень рабочих групп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CF5CF5AB-B258-289B-0EBD-2FD9B6CB4AC9}"/>
              </a:ext>
            </a:extLst>
          </p:cNvPr>
          <p:cNvCxnSpPr>
            <a:cxnSpLocks/>
          </p:cNvCxnSpPr>
          <p:nvPr/>
        </p:nvCxnSpPr>
        <p:spPr>
          <a:xfrm>
            <a:off x="2169459" y="4437529"/>
            <a:ext cx="7817223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BEF6A304-3930-2A1D-DD4C-52DB8AFCAC50}"/>
              </a:ext>
            </a:extLst>
          </p:cNvPr>
          <p:cNvCxnSpPr>
            <a:cxnSpLocks/>
          </p:cNvCxnSpPr>
          <p:nvPr/>
        </p:nvCxnSpPr>
        <p:spPr>
          <a:xfrm>
            <a:off x="4195482" y="2277035"/>
            <a:ext cx="3818965" cy="0"/>
          </a:xfrm>
          <a:prstGeom prst="line">
            <a:avLst/>
          </a:prstGeom>
          <a:ln w="3492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Заголовок 1">
            <a:extLst>
              <a:ext uri="{FF2B5EF4-FFF2-40B4-BE49-F238E27FC236}">
                <a16:creationId xmlns:a16="http://schemas.microsoft.com/office/drawing/2014/main" id="{1F62A84D-75A3-7A86-CCC4-CB98A65B8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8747438">
            <a:off x="-2944912" y="2237656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Арктический Совет</a:t>
            </a:r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F00E7E8C-50A6-3EAC-D54B-A43815F62910}"/>
              </a:ext>
            </a:extLst>
          </p:cNvPr>
          <p:cNvSpPr/>
          <p:nvPr/>
        </p:nvSpPr>
        <p:spPr>
          <a:xfrm>
            <a:off x="8144045" y="376517"/>
            <a:ext cx="233083" cy="215153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03605B7-F1A8-C49D-6DF4-480A3F83BBED}"/>
              </a:ext>
            </a:extLst>
          </p:cNvPr>
          <p:cNvSpPr txBox="1"/>
          <p:nvPr/>
        </p:nvSpPr>
        <p:spPr>
          <a:xfrm>
            <a:off x="8524652" y="299427"/>
            <a:ext cx="2847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Cambria" panose="02040503050406030204" pitchFamily="18" charset="0"/>
              </a:rPr>
              <a:t>Арктические государства</a:t>
            </a:r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33059B2D-D9FA-DB40-5F92-298B1E00A315}"/>
              </a:ext>
            </a:extLst>
          </p:cNvPr>
          <p:cNvSpPr/>
          <p:nvPr/>
        </p:nvSpPr>
        <p:spPr>
          <a:xfrm>
            <a:off x="8144045" y="838630"/>
            <a:ext cx="233083" cy="21515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E2A2A4D-D57F-AE03-F038-42B9AB365E59}"/>
              </a:ext>
            </a:extLst>
          </p:cNvPr>
          <p:cNvSpPr txBox="1"/>
          <p:nvPr/>
        </p:nvSpPr>
        <p:spPr>
          <a:xfrm>
            <a:off x="8524651" y="761540"/>
            <a:ext cx="2860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Cambria" panose="02040503050406030204" pitchFamily="18" charset="0"/>
              </a:rPr>
              <a:t>Коренные народы Севера</a:t>
            </a:r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E44EDB50-CA30-03C8-36C1-4445FC134E5E}"/>
              </a:ext>
            </a:extLst>
          </p:cNvPr>
          <p:cNvSpPr/>
          <p:nvPr/>
        </p:nvSpPr>
        <p:spPr>
          <a:xfrm>
            <a:off x="8148138" y="1300743"/>
            <a:ext cx="233083" cy="21515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D4B9C2B-3748-3913-0884-DBCA2C07F671}"/>
              </a:ext>
            </a:extLst>
          </p:cNvPr>
          <p:cNvSpPr txBox="1"/>
          <p:nvPr/>
        </p:nvSpPr>
        <p:spPr>
          <a:xfrm>
            <a:off x="8556194" y="1234399"/>
            <a:ext cx="2549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Cambria" panose="02040503050406030204" pitchFamily="18" charset="0"/>
              </a:rPr>
              <a:t>Технические эксперты</a:t>
            </a:r>
          </a:p>
        </p:txBody>
      </p:sp>
    </p:spTree>
    <p:extLst>
      <p:ext uri="{BB962C8B-B14F-4D97-AF65-F5344CB8AC3E}">
        <p14:creationId xmlns:p14="http://schemas.microsoft.com/office/powerpoint/2010/main" val="375995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DB7A74F-B1FD-A304-9BC7-FC2ABF9C34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6096000" cy="3429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623FAE3-415E-3B9D-5236-A4FB2B1DA5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0592" y="0"/>
            <a:ext cx="6041408" cy="3429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C0C0481-5B3A-5AB4-29AD-B7676DF81B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487003"/>
            <a:ext cx="6068700" cy="3370997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772E0D9-63C5-7931-DD30-53118956ED34}"/>
              </a:ext>
            </a:extLst>
          </p:cNvPr>
          <p:cNvSpPr/>
          <p:nvPr/>
        </p:nvSpPr>
        <p:spPr>
          <a:xfrm>
            <a:off x="6436659" y="3818965"/>
            <a:ext cx="5615805" cy="27432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2975FDC-EFAE-D5D8-2C54-EDDEAB71F9E8}"/>
              </a:ext>
            </a:extLst>
          </p:cNvPr>
          <p:cNvSpPr txBox="1"/>
          <p:nvPr/>
        </p:nvSpPr>
        <p:spPr>
          <a:xfrm>
            <a:off x="8656498" y="3957029"/>
            <a:ext cx="1231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Графики: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9960FBF-5FF1-7A9D-5E12-550E4352A902}"/>
              </a:ext>
            </a:extLst>
          </p:cNvPr>
          <p:cNvSpPr txBox="1"/>
          <p:nvPr/>
        </p:nvSpPr>
        <p:spPr>
          <a:xfrm>
            <a:off x="6687670" y="4326361"/>
            <a:ext cx="500230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1. Участие «стейкхолдеров» в заседаниях Арктического Совета на уровне министров;</a:t>
            </a:r>
          </a:p>
          <a:p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2. Участие «стейкхолдеров» в заседаниях старших должностных лиц Арктического совета;</a:t>
            </a:r>
          </a:p>
          <a:p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3. Участие «стейкхолдеров» в заседаниях на уровне рабочих групп.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80859D8-56DC-C13D-393E-6780BA6FE765}"/>
              </a:ext>
            </a:extLst>
          </p:cNvPr>
          <p:cNvSpPr txBox="1"/>
          <p:nvPr/>
        </p:nvSpPr>
        <p:spPr>
          <a:xfrm>
            <a:off x="6383272" y="17929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2.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FD91F6E-D28F-DF90-DE8E-F7E1CEC68514}"/>
              </a:ext>
            </a:extLst>
          </p:cNvPr>
          <p:cNvSpPr txBox="1"/>
          <p:nvPr/>
        </p:nvSpPr>
        <p:spPr>
          <a:xfrm>
            <a:off x="72120" y="17929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1.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20EE4DF-9A62-E73A-FD20-312B451D7AD1}"/>
              </a:ext>
            </a:extLst>
          </p:cNvPr>
          <p:cNvSpPr txBox="1"/>
          <p:nvPr/>
        </p:nvSpPr>
        <p:spPr>
          <a:xfrm>
            <a:off x="72120" y="3587697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3.</a:t>
            </a:r>
          </a:p>
        </p:txBody>
      </p:sp>
      <p:sp>
        <p:nvSpPr>
          <p:cNvPr id="17" name="Треугольник 16">
            <a:extLst>
              <a:ext uri="{FF2B5EF4-FFF2-40B4-BE49-F238E27FC236}">
                <a16:creationId xmlns:a16="http://schemas.microsoft.com/office/drawing/2014/main" id="{F87E4457-9742-3A16-9491-9B096F16D201}"/>
              </a:ext>
            </a:extLst>
          </p:cNvPr>
          <p:cNvSpPr/>
          <p:nvPr/>
        </p:nvSpPr>
        <p:spPr>
          <a:xfrm>
            <a:off x="6752838" y="5895971"/>
            <a:ext cx="125506" cy="179294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10E2A5F0-C6EE-AFA2-6A69-689D5834FAD9}"/>
              </a:ext>
            </a:extLst>
          </p:cNvPr>
          <p:cNvSpPr/>
          <p:nvPr/>
        </p:nvSpPr>
        <p:spPr>
          <a:xfrm>
            <a:off x="6743873" y="6208717"/>
            <a:ext cx="134471" cy="17929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F3F29336-D623-0992-07A5-F7E96F1F42DE}"/>
              </a:ext>
            </a:extLst>
          </p:cNvPr>
          <p:cNvSpPr/>
          <p:nvPr/>
        </p:nvSpPr>
        <p:spPr>
          <a:xfrm>
            <a:off x="8703010" y="5944915"/>
            <a:ext cx="125506" cy="8964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Ромб 19">
            <a:extLst>
              <a:ext uri="{FF2B5EF4-FFF2-40B4-BE49-F238E27FC236}">
                <a16:creationId xmlns:a16="http://schemas.microsoft.com/office/drawing/2014/main" id="{EC433798-27B5-8510-86BA-93EC834721E2}"/>
              </a:ext>
            </a:extLst>
          </p:cNvPr>
          <p:cNvSpPr/>
          <p:nvPr/>
        </p:nvSpPr>
        <p:spPr>
          <a:xfrm>
            <a:off x="8746624" y="6208716"/>
            <a:ext cx="81892" cy="179294"/>
          </a:xfrm>
          <a:prstGeom prst="diamon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люс 20">
            <a:extLst>
              <a:ext uri="{FF2B5EF4-FFF2-40B4-BE49-F238E27FC236}">
                <a16:creationId xmlns:a16="http://schemas.microsoft.com/office/drawing/2014/main" id="{32581B76-CC00-6834-EFB8-BD0BEEFC8612}"/>
              </a:ext>
            </a:extLst>
          </p:cNvPr>
          <p:cNvSpPr/>
          <p:nvPr/>
        </p:nvSpPr>
        <p:spPr>
          <a:xfrm>
            <a:off x="10434562" y="6075265"/>
            <a:ext cx="126310" cy="179294"/>
          </a:xfrm>
          <a:prstGeom prst="mathPlu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F687841-A7A3-54D2-3F11-18C21D493A5D}"/>
              </a:ext>
            </a:extLst>
          </p:cNvPr>
          <p:cNvSpPr txBox="1"/>
          <p:nvPr/>
        </p:nvSpPr>
        <p:spPr>
          <a:xfrm>
            <a:off x="6878344" y="5847118"/>
            <a:ext cx="15858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Арктические гос-ва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85D10B6-FE99-9515-854A-338D35603DF6}"/>
              </a:ext>
            </a:extLst>
          </p:cNvPr>
          <p:cNvSpPr txBox="1"/>
          <p:nvPr/>
        </p:nvSpPr>
        <p:spPr>
          <a:xfrm>
            <a:off x="6878343" y="6159864"/>
            <a:ext cx="18246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Постоянные участники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263A968-4079-41AC-758F-9E07A30F9DF8}"/>
              </a:ext>
            </a:extLst>
          </p:cNvPr>
          <p:cNvSpPr txBox="1"/>
          <p:nvPr/>
        </p:nvSpPr>
        <p:spPr>
          <a:xfrm>
            <a:off x="8828516" y="5847117"/>
            <a:ext cx="1606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Гос-ва-наблюдатели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89DBB80-C067-0932-4039-97694E85E25D}"/>
              </a:ext>
            </a:extLst>
          </p:cNvPr>
          <p:cNvSpPr txBox="1"/>
          <p:nvPr/>
        </p:nvSpPr>
        <p:spPr>
          <a:xfrm>
            <a:off x="8828516" y="6159864"/>
            <a:ext cx="15116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МПО-наблюдатели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EBC554E-050B-BD3D-663F-0697221F84E7}"/>
              </a:ext>
            </a:extLst>
          </p:cNvPr>
          <p:cNvSpPr txBox="1"/>
          <p:nvPr/>
        </p:nvSpPr>
        <p:spPr>
          <a:xfrm>
            <a:off x="10560068" y="6037077"/>
            <a:ext cx="14923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НПО-наблюдатели</a:t>
            </a:r>
          </a:p>
        </p:txBody>
      </p:sp>
    </p:spTree>
    <p:extLst>
      <p:ext uri="{BB962C8B-B14F-4D97-AF65-F5344CB8AC3E}">
        <p14:creationId xmlns:p14="http://schemas.microsoft.com/office/powerpoint/2010/main" val="4008850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0F97FF-F5D2-3047-796B-3E8BD61F3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Арктика как пространство исключительного сотрудничества государств</a:t>
            </a:r>
          </a:p>
        </p:txBody>
      </p:sp>
      <p:sp>
        <p:nvSpPr>
          <p:cNvPr id="4" name="Половина рамки 3">
            <a:extLst>
              <a:ext uri="{FF2B5EF4-FFF2-40B4-BE49-F238E27FC236}">
                <a16:creationId xmlns:a16="http://schemas.microsoft.com/office/drawing/2014/main" id="{F8B84D51-A74B-F303-5C08-9F5282651DB8}"/>
              </a:ext>
            </a:extLst>
          </p:cNvPr>
          <p:cNvSpPr/>
          <p:nvPr/>
        </p:nvSpPr>
        <p:spPr>
          <a:xfrm>
            <a:off x="1595719" y="2515206"/>
            <a:ext cx="387627" cy="434056"/>
          </a:xfrm>
          <a:prstGeom prst="halfFram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6778FF"/>
              </a:solidFill>
            </a:endParaRPr>
          </a:p>
        </p:txBody>
      </p:sp>
      <p:sp>
        <p:nvSpPr>
          <p:cNvPr id="5" name="Половина рамки 4">
            <a:extLst>
              <a:ext uri="{FF2B5EF4-FFF2-40B4-BE49-F238E27FC236}">
                <a16:creationId xmlns:a16="http://schemas.microsoft.com/office/drawing/2014/main" id="{DA9D1F5F-24FF-F5F6-24BC-98E44E4570D0}"/>
              </a:ext>
            </a:extLst>
          </p:cNvPr>
          <p:cNvSpPr/>
          <p:nvPr/>
        </p:nvSpPr>
        <p:spPr>
          <a:xfrm rot="10800000">
            <a:off x="10214786" y="3874753"/>
            <a:ext cx="387627" cy="434056"/>
          </a:xfrm>
          <a:prstGeom prst="halfFram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6778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0300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B0DD44-A582-005E-D50D-80C831E9E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2333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Проблемы Арктического Совета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C73785-B66F-DAB7-E8E5-BACAE3403B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60612"/>
            <a:ext cx="10515600" cy="213677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Отсутствие нормативно-правовой субъектности;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«Пересечение полномочий»;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«Арктическая»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государствоцентричность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;</a:t>
            </a:r>
          </a:p>
          <a:p>
            <a:pPr marL="514350" indent="-514350">
              <a:buFont typeface="+mj-lt"/>
              <a:buAutoNum type="arabicPeriod"/>
            </a:pPr>
            <a:r>
              <a:rPr lang="ru-RU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Политическая ангажированность.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ru-RU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669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17E5A4B6-413F-CF8B-DC40-09E97790B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6592"/>
            <a:ext cx="121920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Сценарии развития МО в Арктике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CFB75D-1543-74DE-F8E3-EE91EC43337E}"/>
              </a:ext>
            </a:extLst>
          </p:cNvPr>
          <p:cNvSpPr txBox="1"/>
          <p:nvPr/>
        </p:nvSpPr>
        <p:spPr>
          <a:xfrm>
            <a:off x="888641" y="2104335"/>
            <a:ext cx="102387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Cambria" panose="02040503050406030204" pitchFamily="18" charset="0"/>
              </a:rPr>
              <a:t>I. </a:t>
            </a:r>
            <a:r>
              <a:rPr lang="ru-RU" sz="1400" b="1" dirty="0">
                <a:latin typeface="Cambria" panose="02040503050406030204" pitchFamily="18" charset="0"/>
              </a:rPr>
              <a:t>Возвращение к «арктической исключительности»</a:t>
            </a:r>
            <a:br>
              <a:rPr lang="ru-RU" sz="1400" dirty="0">
                <a:latin typeface="Cambria" panose="02040503050406030204" pitchFamily="18" charset="0"/>
              </a:rPr>
            </a:br>
            <a:r>
              <a:rPr lang="ru-RU" sz="1400" dirty="0">
                <a:latin typeface="Cambria" panose="02040503050406030204" pitchFamily="18" charset="0"/>
              </a:rPr>
              <a:t>    Предпосылки: 1) решение Комиссии по континентальному шельфу; 2) сотрудничество на уровне КМНС;</a:t>
            </a:r>
            <a:br>
              <a:rPr lang="ru-RU" sz="1400" dirty="0">
                <a:latin typeface="Cambria" panose="02040503050406030204" pitchFamily="18" charset="0"/>
              </a:rPr>
            </a:br>
            <a:r>
              <a:rPr lang="ru-RU" sz="1400" dirty="0">
                <a:latin typeface="Cambria" panose="02040503050406030204" pitchFamily="18" charset="0"/>
              </a:rPr>
              <a:t>                                   3) сотрудничество на академическом уровне; 4) заявления отдельных политиков арктических государств. 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684913-459E-3A0C-4552-A70B03E23109}"/>
              </a:ext>
            </a:extLst>
          </p:cNvPr>
          <p:cNvSpPr txBox="1"/>
          <p:nvPr/>
        </p:nvSpPr>
        <p:spPr>
          <a:xfrm>
            <a:off x="888641" y="3215179"/>
            <a:ext cx="998112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Cambria" panose="02040503050406030204" pitchFamily="18" charset="0"/>
              </a:rPr>
              <a:t>II. </a:t>
            </a:r>
            <a:r>
              <a:rPr lang="ru-RU" sz="1400" b="1" dirty="0">
                <a:latin typeface="Cambria" panose="02040503050406030204" pitchFamily="18" charset="0"/>
              </a:rPr>
              <a:t>Реконфигурация Арктического Совета</a:t>
            </a:r>
            <a:br>
              <a:rPr lang="ru-RU" sz="1400" b="1" dirty="0">
                <a:latin typeface="Cambria" panose="02040503050406030204" pitchFamily="18" charset="0"/>
              </a:rPr>
            </a:br>
            <a:r>
              <a:rPr lang="ru-RU" sz="1400" dirty="0">
                <a:latin typeface="Cambria" panose="02040503050406030204" pitchFamily="18" charset="0"/>
              </a:rPr>
              <a:t>      Предпосылки: 1) рост возможностей и представительства неарктических государств в Арктическом регионе;</a:t>
            </a:r>
            <a:br>
              <a:rPr lang="ru-RU" sz="1400" dirty="0">
                <a:latin typeface="Cambria" panose="02040503050406030204" pitchFamily="18" charset="0"/>
              </a:rPr>
            </a:br>
            <a:r>
              <a:rPr lang="ru-RU" sz="1400" dirty="0">
                <a:latin typeface="Cambria" panose="02040503050406030204" pitchFamily="18" charset="0"/>
              </a:rPr>
              <a:t>                                     2) рост транснациональных угроз/возможностей, исходящих от Арктического региона;</a:t>
            </a:r>
            <a:br>
              <a:rPr lang="ru-RU" sz="1400" dirty="0">
                <a:latin typeface="Cambria" panose="02040503050406030204" pitchFamily="18" charset="0"/>
              </a:rPr>
            </a:br>
            <a:r>
              <a:rPr lang="ru-RU" sz="1400" dirty="0">
                <a:latin typeface="Cambria" panose="02040503050406030204" pitchFamily="18" charset="0"/>
              </a:rPr>
              <a:t>                                      3) слабое представительство негосударственных </a:t>
            </a:r>
            <a:r>
              <a:rPr lang="ru-RU" sz="1400" dirty="0" err="1">
                <a:latin typeface="Cambria" panose="02040503050406030204" pitchFamily="18" charset="0"/>
              </a:rPr>
              <a:t>акторов</a:t>
            </a:r>
            <a:r>
              <a:rPr lang="ru-RU" sz="1400" dirty="0">
                <a:latin typeface="Cambria" panose="02040503050406030204" pitchFamily="18" charset="0"/>
              </a:rPr>
              <a:t> в Арктическом Совете; </a:t>
            </a:r>
            <a:br>
              <a:rPr lang="ru-RU" sz="1400" dirty="0">
                <a:latin typeface="Cambria" panose="02040503050406030204" pitchFamily="18" charset="0"/>
              </a:rPr>
            </a:br>
            <a:r>
              <a:rPr lang="ru-RU" sz="1400" dirty="0">
                <a:latin typeface="Cambria" panose="02040503050406030204" pitchFamily="18" charset="0"/>
              </a:rPr>
              <a:t>                                       4) объективный кризис регионального форума.</a:t>
            </a:r>
            <a:br>
              <a:rPr lang="ru-RU" sz="1400" dirty="0">
                <a:latin typeface="Cambria" panose="02040503050406030204" pitchFamily="18" charset="0"/>
              </a:rPr>
            </a:br>
            <a:r>
              <a:rPr lang="ru-RU" sz="1400" dirty="0">
                <a:latin typeface="Cambria" panose="02040503050406030204" pitchFamily="18" charset="0"/>
              </a:rPr>
              <a:t>            </a:t>
            </a:r>
            <a:endParaRPr lang="ru-RU" sz="1400" b="1" dirty="0">
              <a:latin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1DE281-F072-B707-336A-E2F297EF5B35}"/>
              </a:ext>
            </a:extLst>
          </p:cNvPr>
          <p:cNvSpPr txBox="1"/>
          <p:nvPr/>
        </p:nvSpPr>
        <p:spPr>
          <a:xfrm>
            <a:off x="888641" y="4664577"/>
            <a:ext cx="998112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Cambria" panose="02040503050406030204" pitchFamily="18" charset="0"/>
              </a:rPr>
              <a:t>III. </a:t>
            </a:r>
            <a:r>
              <a:rPr lang="ru-RU" sz="1400" b="1" dirty="0">
                <a:latin typeface="Cambria" panose="02040503050406030204" pitchFamily="18" charset="0"/>
              </a:rPr>
              <a:t>Арктический Совет «без России»</a:t>
            </a:r>
            <a:br>
              <a:rPr lang="ru-RU" sz="1400" b="1" dirty="0">
                <a:latin typeface="Cambria" panose="02040503050406030204" pitchFamily="18" charset="0"/>
              </a:rPr>
            </a:br>
            <a:r>
              <a:rPr lang="ru-RU" sz="1400" b="1" dirty="0">
                <a:latin typeface="Cambria" panose="02040503050406030204" pitchFamily="18" charset="0"/>
              </a:rPr>
              <a:t>        </a:t>
            </a:r>
            <a:r>
              <a:rPr lang="ru-RU" sz="1400" dirty="0">
                <a:latin typeface="Cambria" panose="02040503050406030204" pitchFamily="18" charset="0"/>
              </a:rPr>
              <a:t>Предпосылки: 1) все государства-члены «арктической семерки» – страны-участники НАТО;</a:t>
            </a:r>
            <a:br>
              <a:rPr lang="ru-RU" sz="1400" dirty="0">
                <a:latin typeface="Cambria" panose="02040503050406030204" pitchFamily="18" charset="0"/>
              </a:rPr>
            </a:br>
            <a:r>
              <a:rPr lang="ru-RU" sz="1400" dirty="0">
                <a:latin typeface="Cambria" panose="02040503050406030204" pitchFamily="18" charset="0"/>
              </a:rPr>
              <a:t>                                       2) аккумуляция и перетекание конфликтного потенциала между НАТО и Россией в Арктику;</a:t>
            </a:r>
            <a:br>
              <a:rPr lang="ru-RU" sz="1400" dirty="0">
                <a:latin typeface="Cambria" panose="02040503050406030204" pitchFamily="18" charset="0"/>
              </a:rPr>
            </a:br>
            <a:r>
              <a:rPr lang="ru-RU" sz="1400" dirty="0">
                <a:latin typeface="Cambria" panose="02040503050406030204" pitchFamily="18" charset="0"/>
              </a:rPr>
              <a:t>                                        3) секьюритизация «российской угрозы» в рамках институтов арктического управления;</a:t>
            </a:r>
            <a:br>
              <a:rPr lang="ru-RU" sz="1400" dirty="0">
                <a:latin typeface="Cambria" panose="02040503050406030204" pitchFamily="18" charset="0"/>
              </a:rPr>
            </a:br>
            <a:r>
              <a:rPr lang="ru-RU" sz="1400" dirty="0">
                <a:latin typeface="Cambria" panose="02040503050406030204" pitchFamily="18" charset="0"/>
              </a:rPr>
              <a:t>                                         4) «европейский след» в формировании и функционировании арктических режимов.</a:t>
            </a:r>
          </a:p>
        </p:txBody>
      </p:sp>
    </p:spTree>
    <p:extLst>
      <p:ext uri="{BB962C8B-B14F-4D97-AF65-F5344CB8AC3E}">
        <p14:creationId xmlns:p14="http://schemas.microsoft.com/office/powerpoint/2010/main" val="26582864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1192269-19C6-4FBE-B559-C8E8C08C8117}"/>
              </a:ext>
            </a:extLst>
          </p:cNvPr>
          <p:cNvSpPr txBox="1"/>
          <p:nvPr/>
        </p:nvSpPr>
        <p:spPr>
          <a:xfrm>
            <a:off x="0" y="324466"/>
            <a:ext cx="1219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США (2022 г.)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26B752-6536-4188-8B7E-18421888B4A3}"/>
              </a:ext>
            </a:extLst>
          </p:cNvPr>
          <p:cNvSpPr txBox="1"/>
          <p:nvPr/>
        </p:nvSpPr>
        <p:spPr>
          <a:xfrm>
            <a:off x="380999" y="1106130"/>
            <a:ext cx="11430000" cy="486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4-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опора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международное сотрудничество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безопасности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экологии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устойчивого развития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Стратегическая цель 4.1: Поддержание функционирования АС и других арктических институтов и соглашений 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Несмотря на проблемы для сотрудничества в Арктике,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вызванные агрессией России на Украине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США будут работать над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поддержанием институтов сотрудничества в Арктике, включая АС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 над тем, чтобы эти институты могли справляться с последствиями растущей активности в регионе.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США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помогли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создать АС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2021 году АС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подтвердил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что потепление в Арктике происходит в три раза быстрее, чем в остальном мире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США будут стремиться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сохранить АС в качестве главного многостороннего форума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Арктики, работая через Совет, когда это возможно, в соответствии с более широкой политикой США в отношении России</a:t>
            </a:r>
          </a:p>
        </p:txBody>
      </p:sp>
    </p:spTree>
    <p:extLst>
      <p:ext uri="{BB962C8B-B14F-4D97-AF65-F5344CB8AC3E}">
        <p14:creationId xmlns:p14="http://schemas.microsoft.com/office/powerpoint/2010/main" val="15298705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1192269-19C6-4FBE-B559-C8E8C08C8117}"/>
              </a:ext>
            </a:extLst>
          </p:cNvPr>
          <p:cNvSpPr txBox="1"/>
          <p:nvPr/>
        </p:nvSpPr>
        <p:spPr>
          <a:xfrm>
            <a:off x="0" y="324466"/>
            <a:ext cx="1219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США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26B752-6536-4188-8B7E-18421888B4A3}"/>
              </a:ext>
            </a:extLst>
          </p:cNvPr>
          <p:cNvSpPr txBox="1"/>
          <p:nvPr/>
        </p:nvSpPr>
        <p:spPr>
          <a:xfrm>
            <a:off x="255640" y="1430594"/>
            <a:ext cx="6853082" cy="35684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Стратегия Министерства обороны 2024 г.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Арктические форумы и институты следуют после НАТО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обороны окажет поддержку, по мере необходимости, участию в других арктических форумах, включая Форум береговой охраны Арктики и АС.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Хотя мандат АС явно исключает оборонную тематику,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Министерство обороны будет сотрудничать со своими федеральными межведомственными партнерами, чтобы поддержать усилия США по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сохранению АС в качестве основного многостороннего форума для Арктики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64B5E2D-25D9-4517-B1EE-AF58419B33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951" t="19498" r="21775" b="7240"/>
          <a:stretch/>
        </p:blipFill>
        <p:spPr>
          <a:xfrm rot="5400000">
            <a:off x="6765873" y="1635751"/>
            <a:ext cx="5039619" cy="38265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621407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1192269-19C6-4FBE-B559-C8E8C08C8117}"/>
              </a:ext>
            </a:extLst>
          </p:cNvPr>
          <p:cNvSpPr txBox="1"/>
          <p:nvPr/>
        </p:nvSpPr>
        <p:spPr>
          <a:xfrm>
            <a:off x="0" y="324466"/>
            <a:ext cx="1219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КАНАДА (2019 г.)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30B7C8-A755-44FF-9449-684D5667569F}"/>
              </a:ext>
            </a:extLst>
          </p:cNvPr>
          <p:cNvSpPr txBox="1"/>
          <p:nvPr/>
        </p:nvSpPr>
        <p:spPr>
          <a:xfrm>
            <a:off x="260556" y="1341981"/>
            <a:ext cx="6956322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1996 году Канада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сыграла ключевую роль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принятии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Оттавской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декларации, в соответствии с которой был создан АС —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важнейший форум для международного сотрудничества в Арктике в области устойчивого развития и охраны окружающей среды</a:t>
            </a:r>
          </a:p>
          <a:p>
            <a:pPr marL="342900" indent="-3429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роли АС как ведущего форума циркумполярного сотрудничества было выделено многими участниками в качестве приоритетной задачи</a:t>
            </a:r>
          </a:p>
          <a:p>
            <a:pPr marL="342900" indent="-3429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Канадское руководство также способствовало тому, что АС предпринял решительный шаг,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включив организации коренных народов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состав Совета</a:t>
            </a:r>
          </a:p>
          <a:p>
            <a:pPr marL="342900" indent="-3429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 неарктических государств из Европы и Азии допущены в АС в качестве аккредитованных наблюдателей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BD444CB-FDF8-4611-8730-1A6062ACF3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870" t="19498" r="21937" b="6094"/>
          <a:stretch/>
        </p:blipFill>
        <p:spPr>
          <a:xfrm rot="5400000">
            <a:off x="6851820" y="1639030"/>
            <a:ext cx="5632312" cy="43499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023049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1192269-19C6-4FBE-B559-C8E8C08C8117}"/>
              </a:ext>
            </a:extLst>
          </p:cNvPr>
          <p:cNvSpPr txBox="1"/>
          <p:nvPr/>
        </p:nvSpPr>
        <p:spPr>
          <a:xfrm>
            <a:off x="0" y="324466"/>
            <a:ext cx="1219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КАНАДА (2019 г.)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30B7C8-A755-44FF-9449-684D5667569F}"/>
              </a:ext>
            </a:extLst>
          </p:cNvPr>
          <p:cNvSpPr txBox="1"/>
          <p:nvPr/>
        </p:nvSpPr>
        <p:spPr>
          <a:xfrm>
            <a:off x="550606" y="948690"/>
            <a:ext cx="11297264" cy="48115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АС стал форумом для переговоров по трем важным юридически обязательным договорам о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научном сотрудничестве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обеспечении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готовности к разливам нефти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ликвидации их последствий, а также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поиске и спасении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 эгидой АС были заключены международные договоры по таким вопросам, как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рыболовство, борьба с белыми медведями и карибу</a:t>
            </a:r>
          </a:p>
          <a:p>
            <a:pPr marL="342900" indent="-3429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Например, через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Рабочую группу АС по предупреждению чрезвычайных ситуаций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обеспечению готовности к ним и реагированию на них ряд федеральных правительственных ведомств сотрудничают с другими арктическими государствами в вопросах наилучшего реагирования на стихийные бедствия или техногенные катастрофы</a:t>
            </a:r>
          </a:p>
          <a:p>
            <a:pPr marL="342900" indent="-3429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Канада внесет вклад в разработку инструментов и научных оценок изменения климата через АС</a:t>
            </a:r>
          </a:p>
          <a:p>
            <a:pPr marL="342900" indent="-3429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также будем руководить усилиями АС и других форумов по поддержке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экологических и культурных целей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судоходных коридоров с низким уровнем воздействия на окружающую среду, признавая, что безопасные и эффективные морские перевозки являются ключом к экономическому развитию и раскрытию коммерческих возможностей в Арктике и на Севере Канады.</a:t>
            </a:r>
          </a:p>
        </p:txBody>
      </p:sp>
    </p:spTree>
    <p:extLst>
      <p:ext uri="{BB962C8B-B14F-4D97-AF65-F5344CB8AC3E}">
        <p14:creationId xmlns:p14="http://schemas.microsoft.com/office/powerpoint/2010/main" val="42496988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1192269-19C6-4FBE-B559-C8E8C08C8117}"/>
              </a:ext>
            </a:extLst>
          </p:cNvPr>
          <p:cNvSpPr txBox="1"/>
          <p:nvPr/>
        </p:nvSpPr>
        <p:spPr>
          <a:xfrm>
            <a:off x="0" y="324466"/>
            <a:ext cx="1219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ИСЛАНДИЯ (2021 г.)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849AE4-4AF1-41D1-8812-3BE725CEE7B9}"/>
              </a:ext>
            </a:extLst>
          </p:cNvPr>
          <p:cNvSpPr txBox="1"/>
          <p:nvPr/>
        </p:nvSpPr>
        <p:spPr>
          <a:xfrm>
            <a:off x="137653" y="1072172"/>
            <a:ext cx="11877367" cy="49141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АС —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важный форум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сотрудничества и консультаций по региональным вопросам</a:t>
            </a:r>
          </a:p>
          <a:p>
            <a:pPr marL="342900" indent="-3429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АС не является официальной международной организацией и не устанавливает обязательных правил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но его сила в основном заключается в способности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объединять науку и политику</a:t>
            </a:r>
          </a:p>
          <a:p>
            <a:pPr marL="342900" indent="-3429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рабочих и экспертных групп АС включает мониторинг, исследования и оценки различных основ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устойчивого развития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Арктическом регионе</a:t>
            </a:r>
          </a:p>
          <a:p>
            <a:pPr marL="342900" indent="-3429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время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 неарктических государств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имеют статус наблюдателя в АС, а также более двадцати межправительственных и неправительственных организаций, что создает идеальный канал для консультаций и сотрудничества со сторонами за пределами региона.</a:t>
            </a:r>
          </a:p>
          <a:p>
            <a:pPr marL="342900" indent="-3429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Декларации о создании АС четко предусмотрено, что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 не должен обсуждать вопросы военной безопасности, но можно утверждать, что прочное и конструктивное сотрудничество в этой области, вероятно, приведет к снижению напряженности</a:t>
            </a:r>
          </a:p>
          <a:p>
            <a:pPr marL="342900" indent="-3429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Например, Исландия в рамках АС в течение многих лет руководила проектом по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гендерному равенству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Арктическом регионе, а также проектом по поиску возможностей для инноваций в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"голубой"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биоэкономике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обмену знаниями о вариантах устойчивой энергетики в изолированных сообществах</a:t>
            </a:r>
          </a:p>
        </p:txBody>
      </p:sp>
    </p:spTree>
    <p:extLst>
      <p:ext uri="{BB962C8B-B14F-4D97-AF65-F5344CB8AC3E}">
        <p14:creationId xmlns:p14="http://schemas.microsoft.com/office/powerpoint/2010/main" val="39460362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1192269-19C6-4FBE-B559-C8E8C08C8117}"/>
              </a:ext>
            </a:extLst>
          </p:cNvPr>
          <p:cNvSpPr txBox="1"/>
          <p:nvPr/>
        </p:nvSpPr>
        <p:spPr>
          <a:xfrm>
            <a:off x="0" y="324466"/>
            <a:ext cx="1219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НОРВЕГИЯ (2021 г.)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4A2A43-A263-474C-8294-4609AD4ED7A0}"/>
              </a:ext>
            </a:extLst>
          </p:cNvPr>
          <p:cNvSpPr txBox="1"/>
          <p:nvPr/>
        </p:nvSpPr>
        <p:spPr>
          <a:xfrm>
            <a:off x="226141" y="995170"/>
            <a:ext cx="11739716" cy="5221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«Арктический совет»</a:t>
            </a:r>
          </a:p>
          <a:p>
            <a:pPr marL="342900" indent="-3429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АС, СБЕР, СГБМ, "Северное измерение" и трансграничные программы ЕС обеспечивают прочную основу для диалога и практического сотрудничества.</a:t>
            </a:r>
          </a:p>
          <a:p>
            <a:pPr marL="342900" indent="-3429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Мандат АС в основном охватывает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вопросы, связанные с изменением климата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окружающей средой и устойчивым экономическим развитием.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не распространяется на политику в области безопасности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По этой причине изменение глобального ландшафта безопасности практически не повлияло на АС.</a:t>
            </a:r>
          </a:p>
          <a:p>
            <a:pPr marL="342900" indent="-3429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Акцент на диалоге и открытости в политических контактах между государствами — членами АС является одной из ключевых сильных сторон Совета. В интересах государств-членов поддерживать этот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диалог, в том числе и в тех случаях, когда мнения расходятся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Коренные народы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играют важную роль в Арктическом совете благодаря участию шести организаций коренных народов. Союзов саамов является одной из шести организаций коренных народов, получивших статус постоянного участника Арктического совета.</a:t>
            </a:r>
          </a:p>
          <a:p>
            <a:pPr marL="342900" indent="-3429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Норвегия сотрудничает с другими арктическими государствами в сокращении выбросов сажи и играет ведущую роль в работе АС по борьбе с кратковременными факторами, влияющими на климат.</a:t>
            </a:r>
          </a:p>
        </p:txBody>
      </p:sp>
    </p:spTree>
    <p:extLst>
      <p:ext uri="{BB962C8B-B14F-4D97-AF65-F5344CB8AC3E}">
        <p14:creationId xmlns:p14="http://schemas.microsoft.com/office/powerpoint/2010/main" val="26693417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1192269-19C6-4FBE-B559-C8E8C08C8117}"/>
              </a:ext>
            </a:extLst>
          </p:cNvPr>
          <p:cNvSpPr txBox="1"/>
          <p:nvPr/>
        </p:nvSpPr>
        <p:spPr>
          <a:xfrm>
            <a:off x="0" y="324466"/>
            <a:ext cx="1219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НОРВЕГИЯ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4A2A43-A263-474C-8294-4609AD4ED7A0}"/>
              </a:ext>
            </a:extLst>
          </p:cNvPr>
          <p:cNvSpPr txBox="1"/>
          <p:nvPr/>
        </p:nvSpPr>
        <p:spPr>
          <a:xfrm>
            <a:off x="98323" y="847687"/>
            <a:ext cx="6400800" cy="46063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Многостороннее сотрудничество в рамках АС с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США и другими постоянными членами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по-прежнему будет иметь решающее значение.</a:t>
            </a:r>
          </a:p>
          <a:p>
            <a:pPr marL="342900" indent="-3429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2013 году КНР был предоставлен статус наблюдателя в АС. Норвегия поддерживает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сотрудничество с КНР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другими неарктическими государствами на основе уважения международного права и в рамках существующих структур сотрудничества.</a:t>
            </a:r>
          </a:p>
          <a:p>
            <a:pPr marL="342900" indent="-3429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Текущее председательство Норвегии и Россия: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«Мы поддерживаем контакты со всеми странами-членами, включая Россию. &lt;...&gt; Цель Норвегии — сохранить Арктический совет в целом, со всеми восемью членами»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(февраль 2024 г.)</a:t>
            </a:r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2E6311AF-758C-479E-B24E-FAAFE6B973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941" y="3539613"/>
            <a:ext cx="5326345" cy="29939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FC9A4C3-CA48-4D86-AA2B-0B1F95C2F4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968" t="19990" r="23386" b="6380"/>
          <a:stretch/>
        </p:blipFill>
        <p:spPr>
          <a:xfrm>
            <a:off x="7670113" y="668754"/>
            <a:ext cx="3240000" cy="26496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09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1192269-19C6-4FBE-B559-C8E8C08C8117}"/>
              </a:ext>
            </a:extLst>
          </p:cNvPr>
          <p:cNvSpPr txBox="1"/>
          <p:nvPr/>
        </p:nvSpPr>
        <p:spPr>
          <a:xfrm>
            <a:off x="0" y="324466"/>
            <a:ext cx="1219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ДАНИЯ (2011-2020 гг.)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376F536-0ECD-45EB-87C5-CBED998E32FE}"/>
              </a:ext>
            </a:extLst>
          </p:cNvPr>
          <p:cNvSpPr txBox="1"/>
          <p:nvPr/>
        </p:nvSpPr>
        <p:spPr>
          <a:xfrm>
            <a:off x="186815" y="832399"/>
            <a:ext cx="11729882" cy="6042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Факты об АС</a:t>
            </a:r>
          </a:p>
          <a:p>
            <a:pPr marL="342900" indent="-3429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Однако 20 годами ранее осознание того, что тяжелые разлагаемые антропогенные загрязнители и тяжелые металлы приводят к загрязнению окружающей среды и накоплению токсинов у животных и людей в Арктике, уже привело к созданию АС</a:t>
            </a:r>
          </a:p>
          <a:p>
            <a:pPr marL="342900" indent="-3429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Королевство будет работать в АС над сбором информации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стандартах безопасности судоходства круизных компаний</a:t>
            </a:r>
          </a:p>
          <a:p>
            <a:pPr marL="342900" indent="-3429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сотрудничество с ЕС и уделять больше внимания Арктике в формате Северных стран. </a:t>
            </a:r>
          </a:p>
          <a:p>
            <a:pPr marL="342900" indent="-3429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«Арктическая пятёрка» является важным дополнительным региональным форумом для прибрежных государств Северного Ледовитого океана</a:t>
            </a:r>
          </a:p>
          <a:p>
            <a:pPr marL="342900" indent="-3429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Главной целью Королевства является укрепление сотрудничества в АС. Являясь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единственной организацией, членами которой являются все 8 арктических государств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и, кроме того, 6 организаций коренных народов в качестве равноправных партнеров, АС является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 органом для сотрудничества в Арктике в рамках конкретных проектов.</a:t>
            </a:r>
          </a:p>
          <a:p>
            <a:pPr marL="342900" indent="-3429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АС должен превратиться из организации, «формирующей решения», в организацию,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«принимающую решения»</a:t>
            </a:r>
          </a:p>
          <a:p>
            <a:pPr marL="342900" indent="-3429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АС должен быть укреплен как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единственная значимая политическая организация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членами которой являются все арктические государства и народы</a:t>
            </a:r>
          </a:p>
        </p:txBody>
      </p:sp>
    </p:spTree>
    <p:extLst>
      <p:ext uri="{BB962C8B-B14F-4D97-AF65-F5344CB8AC3E}">
        <p14:creationId xmlns:p14="http://schemas.microsoft.com/office/powerpoint/2010/main" val="3835744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0F97FF-F5D2-3047-796B-3E8BD61F3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4588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Арктика как пространство исключительного сотрудничества государств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141D27B6-29E2-08B8-29E4-FF98714D28C7}"/>
              </a:ext>
            </a:extLst>
          </p:cNvPr>
          <p:cNvSpPr txBox="1">
            <a:spLocks/>
          </p:cNvSpPr>
          <p:nvPr/>
        </p:nvSpPr>
        <p:spPr>
          <a:xfrm>
            <a:off x="838200" y="2188737"/>
            <a:ext cx="10515600" cy="2529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1) уникальный регион,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оторванный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 от глобальной политической динамики</a:t>
            </a:r>
          </a:p>
          <a:p>
            <a:pPr algn="ctr"/>
            <a:endParaRPr lang="ru-RU" sz="2800" dirty="0">
              <a:solidFill>
                <a:srgbClr val="6778FF"/>
              </a:solidFill>
              <a:latin typeface="Cambria" panose="02040503050406030204" pitchFamily="18" charset="0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5B111086-BA6D-DDCF-107E-28E335B10EBB}"/>
              </a:ext>
            </a:extLst>
          </p:cNvPr>
          <p:cNvSpPr txBox="1">
            <a:spLocks/>
          </p:cNvSpPr>
          <p:nvPr/>
        </p:nvSpPr>
        <p:spPr>
          <a:xfrm>
            <a:off x="838200" y="3429000"/>
            <a:ext cx="10515600" cy="2529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2)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аполитичное пространство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 регионального управления, </a:t>
            </a:r>
            <a:br>
              <a:rPr lang="ru-RU" sz="28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</a:b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функционального сотрудничества и мирного сосуществования</a:t>
            </a:r>
          </a:p>
        </p:txBody>
      </p:sp>
    </p:spTree>
    <p:extLst>
      <p:ext uri="{BB962C8B-B14F-4D97-AF65-F5344CB8AC3E}">
        <p14:creationId xmlns:p14="http://schemas.microsoft.com/office/powerpoint/2010/main" val="3146504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1192269-19C6-4FBE-B559-C8E8C08C8117}"/>
              </a:ext>
            </a:extLst>
          </p:cNvPr>
          <p:cNvSpPr txBox="1"/>
          <p:nvPr/>
        </p:nvSpPr>
        <p:spPr>
          <a:xfrm>
            <a:off x="0" y="324466"/>
            <a:ext cx="1219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ДАНИЯ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376F536-0ECD-45EB-87C5-CBED998E32FE}"/>
              </a:ext>
            </a:extLst>
          </p:cNvPr>
          <p:cNvSpPr txBox="1"/>
          <p:nvPr/>
        </p:nvSpPr>
        <p:spPr>
          <a:xfrm>
            <a:off x="260554" y="847686"/>
            <a:ext cx="7782234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Королевство поддерживает соответствующие пожелания о предоставлении статуса наблюдателя в АС КНР, Японии и РК</a:t>
            </a:r>
          </a:p>
          <a:p>
            <a:pPr marL="342900" indent="-3429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Концепция внешней политики и политики безопасности 2023: «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Конфликт на Украине привел к дополнительные последствия для региона. Что наиболее важно, сотрудничество в Арктическом совете приостановлено. В то же время новое и будущее членство двух арктических государств — Финляндии и Швеции — является позитивным событием. Их членство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укрепит нашу безопасность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сотрудничество в НАТО, а также в Арктике и Северной Атлантике»</a:t>
            </a:r>
          </a:p>
          <a:p>
            <a:pPr marL="342900" indent="-3429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Дания первой приостановила деятельность в Арктическом совета в марте 2022 г.: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«3 марта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с.г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Дания совместно с другими арктическими государствами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объявила о том, что не будет направлять своих представителей в Россию на официальные мероприятия Арктического совета и приостанавливает участие в его деятельности» (посол РФ в Дании В. В.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Барбин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E21FF53-E12A-4A75-8E8D-004510309B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258" t="18925" r="19920" b="9534"/>
          <a:stretch/>
        </p:blipFill>
        <p:spPr>
          <a:xfrm rot="5400000">
            <a:off x="7290714" y="1679659"/>
            <a:ext cx="5472705" cy="38087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73108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1192269-19C6-4FBE-B559-C8E8C08C8117}"/>
              </a:ext>
            </a:extLst>
          </p:cNvPr>
          <p:cNvSpPr txBox="1"/>
          <p:nvPr/>
        </p:nvSpPr>
        <p:spPr>
          <a:xfrm>
            <a:off x="0" y="324466"/>
            <a:ext cx="1219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ШВЕЦИЯ (2020 г.)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1A98025-BBFF-4ED9-A62F-25976069E108}"/>
              </a:ext>
            </a:extLst>
          </p:cNvPr>
          <p:cNvSpPr txBox="1"/>
          <p:nvPr/>
        </p:nvSpPr>
        <p:spPr>
          <a:xfrm>
            <a:off x="68825" y="813163"/>
            <a:ext cx="12005186" cy="5529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про АС и информационная справка</a:t>
            </a:r>
          </a:p>
          <a:p>
            <a:pPr marL="342900" indent="-3429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АС —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центральный форум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сотрудничества в Арктике, и Швеция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подчеркивает особую роль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восьми арктических государств. В то же время в интересах Швеции сохранить особую роль и положение арктических государств в содействии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мирному, стабильному и устойчивому развитию </a:t>
            </a:r>
          </a:p>
          <a:p>
            <a:pPr marL="342900" indent="-3429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АС — основной многосторонний региональный формат, составляет основу сотрудничества в Арктическом регионе. Его деятельность сосредоточена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основном на вопросах охраны окружающей среды и устойчивого развития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мандат АС не входят вопросы политики безопасности, военные вопросы или управление рыболовством.</a:t>
            </a:r>
          </a:p>
          <a:p>
            <a:pPr marL="342900" indent="-3429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АС отличается конструктивным духом сотрудничества и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успешно функционирует, несмотря на ухудшение отношений между западными странами и Россией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глобальном уровне в последние годы.</a:t>
            </a:r>
          </a:p>
          <a:p>
            <a:pPr marL="342900" indent="-3429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Швеция ценит инклюзивный подход в работе Совета. Представители шести организаций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коренных народов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Арктики, включая Союз саамов, принимают участие в работе Совета на всех уровнях, включая его рабочие группы</a:t>
            </a:r>
          </a:p>
          <a:p>
            <a:pPr marL="342900" indent="-3429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момента образования АС в 1996 году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 достигнут значительный прогресс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в организационном плане, так и в плане его деятельности. В дополнение к расширению сотрудничества в таких областях, как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научные исследования</a:t>
            </a:r>
          </a:p>
        </p:txBody>
      </p:sp>
    </p:spTree>
    <p:extLst>
      <p:ext uri="{BB962C8B-B14F-4D97-AF65-F5344CB8AC3E}">
        <p14:creationId xmlns:p14="http://schemas.microsoft.com/office/powerpoint/2010/main" val="37102371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1192269-19C6-4FBE-B559-C8E8C08C8117}"/>
              </a:ext>
            </a:extLst>
          </p:cNvPr>
          <p:cNvSpPr txBox="1"/>
          <p:nvPr/>
        </p:nvSpPr>
        <p:spPr>
          <a:xfrm>
            <a:off x="0" y="324466"/>
            <a:ext cx="1219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ШВЕЦИЯ (2020 г.)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1A98025-BBFF-4ED9-A62F-25976069E108}"/>
              </a:ext>
            </a:extLst>
          </p:cNvPr>
          <p:cNvSpPr txBox="1"/>
          <p:nvPr/>
        </p:nvSpPr>
        <p:spPr>
          <a:xfrm>
            <a:off x="294966" y="1044331"/>
            <a:ext cx="11602065" cy="4914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Правительство поддерживает заявку ЕС на получение статуса постоянного наблюдателя в АС</a:t>
            </a:r>
          </a:p>
          <a:p>
            <a:pPr marL="342900" indent="-3429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сотрудничества с наблюдателями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АС и другими заинтересованными сторонами становится все более необходимым, особенно в области климата и охраны окружающей среды. </a:t>
            </a:r>
          </a:p>
          <a:p>
            <a:pPr marL="342900" indent="-3429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Страны ЕС, имеющие статус наблюдателей в АС – Франция, Германия, Италия, Польша и Испания – призваны сыграть здесь особую роль. Швеция активно работает над углублением сотрудничества с Канадой в рамках АС и на двусторонней основе по вопросам, представляющим общий интерес, и на основе приоритетов внешней политики </a:t>
            </a:r>
          </a:p>
          <a:p>
            <a:pPr marL="342900" indent="-3429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Хотя отношения с Россией ухудшились в свете нарушений ею международного права и европейского порядка безопасности,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сотрудничество с Россией в АС функционирует успешно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2900" indent="-3429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Помимо европейских наблюдателей, в работе АС в настоящее время участвуют несколько азиатских стран. </a:t>
            </a:r>
          </a:p>
          <a:p>
            <a:pPr marL="342900" indent="-3429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целями гендерной политики правительства и его феминистской внешней политикой, правительство намерено работать над тем, чтобы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гендерная проблематика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применялась во всей деятельности органов сотрудничества, связанных с Арктикой, таких как АС</a:t>
            </a:r>
          </a:p>
        </p:txBody>
      </p:sp>
    </p:spTree>
    <p:extLst>
      <p:ext uri="{BB962C8B-B14F-4D97-AF65-F5344CB8AC3E}">
        <p14:creationId xmlns:p14="http://schemas.microsoft.com/office/powerpoint/2010/main" val="12832945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1192269-19C6-4FBE-B559-C8E8C08C8117}"/>
              </a:ext>
            </a:extLst>
          </p:cNvPr>
          <p:cNvSpPr txBox="1"/>
          <p:nvPr/>
        </p:nvSpPr>
        <p:spPr>
          <a:xfrm>
            <a:off x="0" y="324466"/>
            <a:ext cx="1219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ФИНЛЯНДИЯ (2021 г.)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942CC0-07E4-4DB0-A26C-9E1A0BB0BE76}"/>
              </a:ext>
            </a:extLst>
          </p:cNvPr>
          <p:cNvSpPr txBox="1"/>
          <p:nvPr/>
        </p:nvSpPr>
        <p:spPr>
          <a:xfrm>
            <a:off x="196644" y="828022"/>
            <a:ext cx="11798709" cy="54271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АС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 играть ключевую роль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арктической политике Финляндии.</a:t>
            </a:r>
          </a:p>
          <a:p>
            <a:pPr marL="342900" indent="-3429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Финляндия последовательно подчеркивает необходимость укрепления АС и арктической политики ЕС</a:t>
            </a:r>
          </a:p>
          <a:p>
            <a:pPr marL="342900" indent="-3429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возможный форум для решения вопросов политики безопасности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выходят за рамки мандата АС</a:t>
            </a:r>
          </a:p>
          <a:p>
            <a:pPr marL="342900" indent="-3429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дополнение к АС, также важно использовать такие структуры регионального сотрудничества, как Северное измерение с ее партнерствами и другими структурами, СБЕР и Северный совет. </a:t>
            </a:r>
          </a:p>
          <a:p>
            <a:pPr marL="342900" indent="-3429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Дополнительная ценность, создаваемая АС, отчасти основана на том факте, что он предоставляет форум для проведения переговоров и принятия решений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 с коренными народами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связывает арктические регионы Северных стран, России и Северной Америки. </a:t>
            </a:r>
          </a:p>
          <a:p>
            <a:pPr marL="342900" indent="-3429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Финляндия выступает за то, чтобы принять ЕС в качестве наблюдателя в АС.</a:t>
            </a:r>
          </a:p>
          <a:p>
            <a:pPr marL="342900" indent="-3429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работе АС будет поддерживаться учет интересов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жителей региона</a:t>
            </a:r>
          </a:p>
          <a:p>
            <a:pPr marL="342900" indent="-3429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Международное сотрудничество в рамках АС обеспечивает необходимую основу для сотрудничества с коренными народами в Арктике. Организации, представляющие коренные народы, такие как Союз саамов, являются постоянными членами Арктического совета и участвуют в принятии решений за одним столом с представителями правительства.</a:t>
            </a:r>
          </a:p>
        </p:txBody>
      </p:sp>
    </p:spTree>
    <p:extLst>
      <p:ext uri="{BB962C8B-B14F-4D97-AF65-F5344CB8AC3E}">
        <p14:creationId xmlns:p14="http://schemas.microsoft.com/office/powerpoint/2010/main" val="17136581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1192269-19C6-4FBE-B559-C8E8C08C8117}"/>
              </a:ext>
            </a:extLst>
          </p:cNvPr>
          <p:cNvSpPr txBox="1"/>
          <p:nvPr/>
        </p:nvSpPr>
        <p:spPr>
          <a:xfrm>
            <a:off x="0" y="324466"/>
            <a:ext cx="1219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РОССИЯ (2020 г.)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46C66A-7765-4897-9F26-AB73793665BC}"/>
              </a:ext>
            </a:extLst>
          </p:cNvPr>
          <p:cNvSpPr txBox="1"/>
          <p:nvPr/>
        </p:nvSpPr>
        <p:spPr>
          <a:xfrm>
            <a:off x="345545" y="984162"/>
            <a:ext cx="5848777" cy="46063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Стратегия развития Арктической зоны Российской Федерации и обеспечения национальной безопасности на период до 2035 года (16 ст.):</a:t>
            </a:r>
          </a:p>
          <a:p>
            <a:pPr algn="just">
              <a:spcAft>
                <a:spcPts val="800"/>
              </a:spcAft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ж) активное участие российских государственных и общественных организаций в работе АС и других международных форумов, посвященных арктической проблематике;</a:t>
            </a:r>
          </a:p>
          <a:p>
            <a:pPr algn="just">
              <a:spcAft>
                <a:spcPts val="800"/>
              </a:spcAft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з) обеспечение эффективной работы АС под председательством Российской Федерации в 2021 - 2023 годах, включая продвижение совместных проектов, в том числе направленных на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устойчивого развития Арктики и сохранение культурного наследия малочисленных народов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p:pic>
        <p:nvPicPr>
          <p:cNvPr id="2050" name="Picture 2" descr="Picture background">
            <a:extLst>
              <a:ext uri="{FF2B5EF4-FFF2-40B4-BE49-F238E27FC236}">
                <a16:creationId xmlns:a16="http://schemas.microsoft.com/office/drawing/2014/main" id="{26E089A3-32F2-407D-ADDE-F28C8018B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873" y="1845746"/>
            <a:ext cx="5659480" cy="31665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77615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1192269-19C6-4FBE-B559-C8E8C08C8117}"/>
              </a:ext>
            </a:extLst>
          </p:cNvPr>
          <p:cNvSpPr txBox="1"/>
          <p:nvPr/>
        </p:nvSpPr>
        <p:spPr>
          <a:xfrm>
            <a:off x="0" y="324466"/>
            <a:ext cx="1219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РОССИЯ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048C58-AFC9-4183-9A17-EDFD331FFD80}"/>
              </a:ext>
            </a:extLst>
          </p:cNvPr>
          <p:cNvSpPr txBox="1"/>
          <p:nvPr/>
        </p:nvSpPr>
        <p:spPr>
          <a:xfrm>
            <a:off x="93406" y="898958"/>
            <a:ext cx="12005186" cy="54538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Концепции внешней политики РФ</a:t>
            </a:r>
          </a:p>
          <a:p>
            <a:pPr algn="ctr">
              <a:lnSpc>
                <a:spcPct val="107000"/>
              </a:lnSpc>
            </a:pP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</a:p>
          <a:p>
            <a:pPr algn="just">
              <a:lnSpc>
                <a:spcPct val="107000"/>
              </a:lnSpc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 ст. 4) налаживанию взаимовыгодного сотрудничества с 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неарктическими государствами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проводящими конструктивную политику в отношении России и заинтересованными в осуществлении международной деятельности в Арктике, включая инфраструктурное развитие Северного морского пути. </a:t>
            </a:r>
          </a:p>
          <a:p>
            <a:pPr algn="ctr">
              <a:lnSpc>
                <a:spcPct val="107000"/>
              </a:lnSpc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2016</a:t>
            </a:r>
          </a:p>
          <a:p>
            <a:pPr algn="just"/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76 ст. Россия считает, что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арктические государства несут особую ответственность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устойчивое развитие региона, и в связи с этим выступает за укрепление взаимодействия в формате АС, прибрежной арктической "пятерки", а также СБЕР. Россия будет твердо противодействовать любым попыткам привнести в Арктику элементы политики конфронтации и военного противостояния, политизировать международное взаимодействие в регионе в целом. </a:t>
            </a:r>
          </a:p>
          <a:p>
            <a:pPr algn="ctr"/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2013</a:t>
            </a:r>
          </a:p>
          <a:p>
            <a:pPr algn="just"/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73 ст.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Отдавая приоритет взаимодействию с арктическими государствами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том числе в рамках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центрального регионального форума — АС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также прибрежной арктической «пятерки», СБЕР и других многосторонних форматов, Россия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открыта к взаимовыгодному сотрудничеству с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внерегиональными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игроками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уважении ими независимости, суверенных прав и юрисдикции арктических государств в Арктике.</a:t>
            </a:r>
          </a:p>
        </p:txBody>
      </p:sp>
    </p:spTree>
    <p:extLst>
      <p:ext uri="{BB962C8B-B14F-4D97-AF65-F5344CB8AC3E}">
        <p14:creationId xmlns:p14="http://schemas.microsoft.com/office/powerpoint/2010/main" val="24591835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E0258E4F-597A-4002-A655-1EB4072590BF}"/>
              </a:ext>
            </a:extLst>
          </p:cNvPr>
          <p:cNvGraphicFramePr>
            <a:graphicFrameLocks noGrp="1"/>
          </p:cNvGraphicFramePr>
          <p:nvPr/>
        </p:nvGraphicFramePr>
        <p:xfrm>
          <a:off x="29496" y="104552"/>
          <a:ext cx="12132000" cy="667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64000">
                  <a:extLst>
                    <a:ext uri="{9D8B030D-6E8A-4147-A177-3AD203B41FA5}">
                      <a16:colId xmlns:a16="http://schemas.microsoft.com/office/drawing/2014/main" val="955505230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3056599293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3748723704"/>
                    </a:ext>
                  </a:extLst>
                </a:gridCol>
                <a:gridCol w="972000">
                  <a:extLst>
                    <a:ext uri="{9D8B030D-6E8A-4147-A177-3AD203B41FA5}">
                      <a16:colId xmlns:a16="http://schemas.microsoft.com/office/drawing/2014/main" val="1293548740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3338958727"/>
                    </a:ext>
                  </a:extLst>
                </a:gridCol>
                <a:gridCol w="1188000">
                  <a:extLst>
                    <a:ext uri="{9D8B030D-6E8A-4147-A177-3AD203B41FA5}">
                      <a16:colId xmlns:a16="http://schemas.microsoft.com/office/drawing/2014/main" val="4270003864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1215858476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126528466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13673995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США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Канада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Исландия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Норвегия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Швеция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Финляндия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86836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создания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94732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упоминаний АС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32699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Безопасность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—+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—+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—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53897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Международное право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51217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Экология, устойчивое развитие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71287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Неарктические страны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02207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Двухстороннее взаимодействие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85636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Роль в создании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3899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Ведущая роль АС в Арктике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14501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Коренные народы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9736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Институты АС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78748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Научные исследования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8471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Здравоохранение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26268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84131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Транспорт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06463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19642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Гендерные отношения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51370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27830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1192269-19C6-4FBE-B559-C8E8C08C8117}"/>
              </a:ext>
            </a:extLst>
          </p:cNvPr>
          <p:cNvSpPr txBox="1"/>
          <p:nvPr/>
        </p:nvSpPr>
        <p:spPr>
          <a:xfrm>
            <a:off x="0" y="324466"/>
            <a:ext cx="1219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КНР (2018 г.)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0C723D-7606-4CF2-917D-543458D30FAA}"/>
              </a:ext>
            </a:extLst>
          </p:cNvPr>
          <p:cNvSpPr txBox="1"/>
          <p:nvPr/>
        </p:nvSpPr>
        <p:spPr>
          <a:xfrm>
            <a:off x="392061" y="1125804"/>
            <a:ext cx="5920249" cy="46063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2013 году Китай стал аккредитованным наблюдателем при АС</a:t>
            </a:r>
            <a:endParaRPr 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Китай, как аккредитованный наблюдатель при АС,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высоко ценит позитивную роль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Совета в арктических делах и признает его в качестве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основного межправительственного форума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вопросам, касающимся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окружающей среды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устойчивого развития Арктики. </a:t>
            </a:r>
            <a:endParaRPr 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Китай придерживается обязательств, которые он взял на себя, подавая заявку на получение статуса наблюдателя при Совете. Китай полностью поддерживает работу Совета и направляет экспертов для участия в работе Совета, включая его рабочие и целевые группы. 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6D3EDA9C-F0B3-418D-B3BE-761CAF9FF2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439" y="1928812"/>
            <a:ext cx="5143500" cy="30003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47886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1192269-19C6-4FBE-B559-C8E8C08C8117}"/>
              </a:ext>
            </a:extLst>
          </p:cNvPr>
          <p:cNvSpPr txBox="1"/>
          <p:nvPr/>
        </p:nvSpPr>
        <p:spPr>
          <a:xfrm>
            <a:off x="0" y="324466"/>
            <a:ext cx="1219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ИНДИЯ (2022 г.)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FB070E-EB86-4BCB-A651-18F86E0E4C97}"/>
              </a:ext>
            </a:extLst>
          </p:cNvPr>
          <p:cNvSpPr txBox="1"/>
          <p:nvPr/>
        </p:nvSpPr>
        <p:spPr>
          <a:xfrm>
            <a:off x="467030" y="839966"/>
            <a:ext cx="11257937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Восемь арктических стран формируют АС</a:t>
            </a:r>
          </a:p>
          <a:p>
            <a:pPr marL="342900" indent="-3429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0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 тех пор как в 2013 году Индия стала страной-наблюдателем в АС, она активно участвует во встречах старших должностных лиц АС и вносит свой вклад в работу шести рабочих групп АС</a:t>
            </a:r>
          </a:p>
          <a:p>
            <a:pPr marL="342900" indent="-3429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0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МИД обеспечивает внешнее взаимодействие с АС.</a:t>
            </a:r>
          </a:p>
          <a:p>
            <a:pPr marL="342900" indent="-3429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0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Расширить участие в </a:t>
            </a:r>
            <a:r>
              <a:rPr lang="ru-RU" sz="20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научной деятельности </a:t>
            </a:r>
            <a:r>
              <a:rPr lang="ru-RU" sz="20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рабочих групп АС и целевых группах.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отрудничать в циркумполярных исследовательских проектах Совета.</a:t>
            </a:r>
          </a:p>
          <a:p>
            <a:pPr marL="342900" indent="-3429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0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Взаимодействовать с Рабочей группой АС по обеспечению готовности к чрезвычайным ситуациям, предотвращению и реагированию на них</a:t>
            </a:r>
          </a:p>
          <a:p>
            <a:pPr marL="342900" indent="-3429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0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АС является </a:t>
            </a:r>
            <a:r>
              <a:rPr lang="ru-RU" sz="20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 межправительственным форумом высокого уровня </a:t>
            </a:r>
            <a:r>
              <a:rPr lang="ru-RU" sz="20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 сотрудничеству в Арктике, созданным с двойным мандатом в области охраны </a:t>
            </a:r>
            <a:r>
              <a:rPr lang="ru-RU" sz="20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окружающей среды </a:t>
            </a:r>
            <a:r>
              <a:rPr lang="ru-RU" sz="20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устойчивого развития. Он состоит из государств-членов, постоянных участников и наблюдателей. Он имеет шесть рабочих групп, которые курируют добровольно финансируемые проекты.</a:t>
            </a:r>
          </a:p>
          <a:p>
            <a:pPr marL="342900" indent="-3429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0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Арктический экономический совет является независимым форумом, который содействует взаимодействию между предприятиями. </a:t>
            </a:r>
            <a:r>
              <a:rPr lang="ru-RU" sz="20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Как и в АС</a:t>
            </a:r>
            <a:r>
              <a:rPr lang="ru-RU" sz="20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в его состав входят пять рабочих групп, которые поддерживают устойчивое развитие.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9708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1192269-19C6-4FBE-B559-C8E8C08C8117}"/>
              </a:ext>
            </a:extLst>
          </p:cNvPr>
          <p:cNvSpPr txBox="1"/>
          <p:nvPr/>
        </p:nvSpPr>
        <p:spPr>
          <a:xfrm>
            <a:off x="0" y="324466"/>
            <a:ext cx="1219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 ПО ДИСКУРС-АНАЛИЗУ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26B752-6536-4188-8B7E-18421888B4A3}"/>
              </a:ext>
            </a:extLst>
          </p:cNvPr>
          <p:cNvSpPr txBox="1"/>
          <p:nvPr/>
        </p:nvSpPr>
        <p:spPr>
          <a:xfrm>
            <a:off x="555523" y="1106130"/>
            <a:ext cx="10495935" cy="48426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Доминирующая дискурсивная связка: АС — экология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Выстраивание цепочек эквивалентности с другими организациями и форматами, притом что АС — ключевой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АС и вопросы безопасности:</a:t>
            </a: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 тема не обсуждается и это хорошо</a:t>
            </a: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 тема не обсуждается, обсуждать нужно</a:t>
            </a: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 тема не обсуждается, для этого нужен другой формат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Неарктические державы: Азия, ЕС — формальное одобрение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в АС как проявление ключевых особенностей внутренней политики (коренные народы, гендерные отношения)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Аналогичные дискурсы об АС со стороны неарктических стран, активная работа в АС как доказательство принадлежности к Арктике</a:t>
            </a:r>
          </a:p>
        </p:txBody>
      </p:sp>
    </p:spTree>
    <p:extLst>
      <p:ext uri="{BB962C8B-B14F-4D97-AF65-F5344CB8AC3E}">
        <p14:creationId xmlns:p14="http://schemas.microsoft.com/office/powerpoint/2010/main" val="36905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A232E5F5-78D6-05A3-C4F0-9B3492B9FAD8}"/>
              </a:ext>
            </a:extLst>
          </p:cNvPr>
          <p:cNvCxnSpPr>
            <a:cxnSpLocks/>
          </p:cNvCxnSpPr>
          <p:nvPr/>
        </p:nvCxnSpPr>
        <p:spPr>
          <a:xfrm>
            <a:off x="5863390" y="591185"/>
            <a:ext cx="0" cy="897994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1BE225D-4F66-9212-3367-D1BA238ABF72}"/>
              </a:ext>
            </a:extLst>
          </p:cNvPr>
          <p:cNvSpPr txBox="1"/>
          <p:nvPr/>
        </p:nvSpPr>
        <p:spPr>
          <a:xfrm>
            <a:off x="689809" y="591185"/>
            <a:ext cx="4764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mbria" panose="02040503050406030204" pitchFamily="18" charset="0"/>
              </a:rPr>
              <a:t>ДО 1987 г.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B01E41-2FF6-45C2-F904-C1E1F7E09246}"/>
              </a:ext>
            </a:extLst>
          </p:cNvPr>
          <p:cNvSpPr txBox="1"/>
          <p:nvPr/>
        </p:nvSpPr>
        <p:spPr>
          <a:xfrm>
            <a:off x="5871411" y="591185"/>
            <a:ext cx="4764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mbria" panose="02040503050406030204" pitchFamily="18" charset="0"/>
              </a:rPr>
              <a:t>ПОСЛЕ 1987 г.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D439BCA-A5F8-8B4E-3DE3-AEA54E76087E}"/>
              </a:ext>
            </a:extLst>
          </p:cNvPr>
          <p:cNvSpPr txBox="1"/>
          <p:nvPr/>
        </p:nvSpPr>
        <p:spPr>
          <a:xfrm>
            <a:off x="1102893" y="1124527"/>
            <a:ext cx="39303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002060"/>
                </a:solidFill>
                <a:latin typeface="Cambria" panose="02040503050406030204" pitchFamily="18" charset="0"/>
              </a:rPr>
              <a:t>-  «фронт Холодной войны»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0B639A3-098D-ED8F-C1D3-933B4C6DEA47}"/>
              </a:ext>
            </a:extLst>
          </p:cNvPr>
          <p:cNvSpPr txBox="1"/>
          <p:nvPr/>
        </p:nvSpPr>
        <p:spPr>
          <a:xfrm>
            <a:off x="6328611" y="960517"/>
            <a:ext cx="39303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002060"/>
                </a:solidFill>
                <a:latin typeface="Cambria" panose="02040503050406030204" pitchFamily="18" charset="0"/>
              </a:rPr>
              <a:t>-  «Мурманский резонанс» и </a:t>
            </a:r>
            <a:br>
              <a:rPr lang="ru-RU" sz="1400" dirty="0">
                <a:solidFill>
                  <a:srgbClr val="002060"/>
                </a:solidFill>
                <a:latin typeface="Cambria" panose="02040503050406030204" pitchFamily="18" charset="0"/>
              </a:rPr>
            </a:br>
            <a:r>
              <a:rPr lang="ru-RU" sz="1400" dirty="0">
                <a:solidFill>
                  <a:srgbClr val="002060"/>
                </a:solidFill>
                <a:latin typeface="Cambria" panose="02040503050406030204" pitchFamily="18" charset="0"/>
              </a:rPr>
              <a:t>«Арктическая исключительность»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35E01537-1693-4C32-E155-41815501148D}"/>
              </a:ext>
            </a:extLst>
          </p:cNvPr>
          <p:cNvCxnSpPr>
            <a:cxnSpLocks/>
          </p:cNvCxnSpPr>
          <p:nvPr/>
        </p:nvCxnSpPr>
        <p:spPr>
          <a:xfrm>
            <a:off x="5863390" y="2109413"/>
            <a:ext cx="0" cy="897994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FE600A02-D4D3-FD29-170A-EA7BD3D644A7}"/>
              </a:ext>
            </a:extLst>
          </p:cNvPr>
          <p:cNvSpPr txBox="1"/>
          <p:nvPr/>
        </p:nvSpPr>
        <p:spPr>
          <a:xfrm>
            <a:off x="685799" y="2109413"/>
            <a:ext cx="4764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mbria" panose="02040503050406030204" pitchFamily="18" charset="0"/>
              </a:rPr>
              <a:t>ДО 2008 г.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6BB94C1-B814-DE83-99DB-97FE15ACBE54}"/>
              </a:ext>
            </a:extLst>
          </p:cNvPr>
          <p:cNvSpPr txBox="1"/>
          <p:nvPr/>
        </p:nvSpPr>
        <p:spPr>
          <a:xfrm>
            <a:off x="1102894" y="2665908"/>
            <a:ext cx="39303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002060"/>
                </a:solidFill>
                <a:latin typeface="Cambria" panose="02040503050406030204" pitchFamily="18" charset="0"/>
              </a:rPr>
              <a:t>- «Арктическая исключительность»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FE6241F-6D23-638A-2218-0CC073CC7E94}"/>
              </a:ext>
            </a:extLst>
          </p:cNvPr>
          <p:cNvSpPr txBox="1"/>
          <p:nvPr/>
        </p:nvSpPr>
        <p:spPr>
          <a:xfrm>
            <a:off x="5863390" y="2120989"/>
            <a:ext cx="4764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mbria" panose="02040503050406030204" pitchFamily="18" charset="0"/>
              </a:rPr>
              <a:t>ПОСЛЕ 2008 г.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BDA9EF7-1BFB-FD51-F5C0-06FC064FB57F}"/>
              </a:ext>
            </a:extLst>
          </p:cNvPr>
          <p:cNvSpPr txBox="1"/>
          <p:nvPr/>
        </p:nvSpPr>
        <p:spPr>
          <a:xfrm>
            <a:off x="6276475" y="2478745"/>
            <a:ext cx="39303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002060"/>
                </a:solidFill>
                <a:latin typeface="Cambria" panose="02040503050406030204" pitchFamily="18" charset="0"/>
              </a:rPr>
              <a:t>- кризис легитимности </a:t>
            </a:r>
            <a:br>
              <a:rPr lang="ru-RU" sz="1400" dirty="0">
                <a:solidFill>
                  <a:srgbClr val="002060"/>
                </a:solidFill>
                <a:latin typeface="Cambria" panose="02040503050406030204" pitchFamily="18" charset="0"/>
              </a:rPr>
            </a:br>
            <a:r>
              <a:rPr lang="ru-RU" sz="1400" dirty="0">
                <a:solidFill>
                  <a:srgbClr val="002060"/>
                </a:solidFill>
                <a:latin typeface="Cambria" panose="02040503050406030204" pitchFamily="18" charset="0"/>
              </a:rPr>
              <a:t>и «дух </a:t>
            </a:r>
            <a:r>
              <a:rPr lang="ru-RU" sz="1400" dirty="0" err="1">
                <a:solidFill>
                  <a:srgbClr val="002060"/>
                </a:solidFill>
                <a:latin typeface="Cambria" panose="02040503050406030204" pitchFamily="18" charset="0"/>
              </a:rPr>
              <a:t>Илулиссата</a:t>
            </a:r>
            <a:r>
              <a:rPr lang="ru-RU" sz="1400" dirty="0">
                <a:solidFill>
                  <a:srgbClr val="002060"/>
                </a:solidFill>
                <a:latin typeface="Cambria" panose="02040503050406030204" pitchFamily="18" charset="0"/>
              </a:rPr>
              <a:t>»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D38FC10-1827-5E24-C59E-C24D9E537739}"/>
              </a:ext>
            </a:extLst>
          </p:cNvPr>
          <p:cNvSpPr txBox="1"/>
          <p:nvPr/>
        </p:nvSpPr>
        <p:spPr>
          <a:xfrm>
            <a:off x="685799" y="3650794"/>
            <a:ext cx="4764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mbria" panose="02040503050406030204" pitchFamily="18" charset="0"/>
              </a:rPr>
              <a:t>ДО 2014 г.</a:t>
            </a:r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ABBA4D0F-C577-4803-1D00-E2A5679442E5}"/>
              </a:ext>
            </a:extLst>
          </p:cNvPr>
          <p:cNvCxnSpPr>
            <a:cxnSpLocks/>
          </p:cNvCxnSpPr>
          <p:nvPr/>
        </p:nvCxnSpPr>
        <p:spPr>
          <a:xfrm>
            <a:off x="5871411" y="3650794"/>
            <a:ext cx="0" cy="897994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51FAAC29-C4D7-84E7-04EC-45C94616759D}"/>
              </a:ext>
            </a:extLst>
          </p:cNvPr>
          <p:cNvCxnSpPr>
            <a:cxnSpLocks/>
          </p:cNvCxnSpPr>
          <p:nvPr/>
        </p:nvCxnSpPr>
        <p:spPr>
          <a:xfrm>
            <a:off x="5871411" y="5102605"/>
            <a:ext cx="0" cy="897994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5176A01E-D201-F6DC-78E8-157E4B40403F}"/>
              </a:ext>
            </a:extLst>
          </p:cNvPr>
          <p:cNvSpPr txBox="1"/>
          <p:nvPr/>
        </p:nvSpPr>
        <p:spPr>
          <a:xfrm>
            <a:off x="1102893" y="4241011"/>
            <a:ext cx="39303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002060"/>
                </a:solidFill>
                <a:latin typeface="Cambria" panose="02040503050406030204" pitchFamily="18" charset="0"/>
              </a:rPr>
              <a:t>- «дух </a:t>
            </a:r>
            <a:r>
              <a:rPr lang="ru-RU" sz="1400" dirty="0" err="1">
                <a:solidFill>
                  <a:srgbClr val="002060"/>
                </a:solidFill>
                <a:latin typeface="Cambria" panose="02040503050406030204" pitchFamily="18" charset="0"/>
              </a:rPr>
              <a:t>Илулиссата</a:t>
            </a:r>
            <a:r>
              <a:rPr lang="ru-RU" sz="1400" dirty="0">
                <a:solidFill>
                  <a:srgbClr val="002060"/>
                </a:solidFill>
                <a:latin typeface="Cambria" panose="02040503050406030204" pitchFamily="18" charset="0"/>
              </a:rPr>
              <a:t>»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3CA8658-12B8-09EB-E83D-9C5BC89EA4DD}"/>
              </a:ext>
            </a:extLst>
          </p:cNvPr>
          <p:cNvSpPr txBox="1"/>
          <p:nvPr/>
        </p:nvSpPr>
        <p:spPr>
          <a:xfrm>
            <a:off x="5911515" y="3650794"/>
            <a:ext cx="4764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mbria" panose="02040503050406030204" pitchFamily="18" charset="0"/>
              </a:rPr>
              <a:t>ПОСЛЕ 2014 г.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62E715E-61ED-155A-ED21-92371993687B}"/>
              </a:ext>
            </a:extLst>
          </p:cNvPr>
          <p:cNvSpPr txBox="1"/>
          <p:nvPr/>
        </p:nvSpPr>
        <p:spPr>
          <a:xfrm>
            <a:off x="6276475" y="4020126"/>
            <a:ext cx="3930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002060"/>
                </a:solidFill>
                <a:latin typeface="Cambria" panose="02040503050406030204" pitchFamily="18" charset="0"/>
              </a:rPr>
              <a:t>- проникновение «большой политики» и «ремилитаризация Арктики»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07198A2-5FE1-D3B2-9168-011E3E02E4A7}"/>
              </a:ext>
            </a:extLst>
          </p:cNvPr>
          <p:cNvSpPr txBox="1"/>
          <p:nvPr/>
        </p:nvSpPr>
        <p:spPr>
          <a:xfrm>
            <a:off x="685797" y="5102605"/>
            <a:ext cx="4764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mbria" panose="02040503050406030204" pitchFamily="18" charset="0"/>
              </a:rPr>
              <a:t>ДО 2022 г.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CB6536E-8EF3-7DAF-CE26-F401836035DE}"/>
              </a:ext>
            </a:extLst>
          </p:cNvPr>
          <p:cNvSpPr txBox="1"/>
          <p:nvPr/>
        </p:nvSpPr>
        <p:spPr>
          <a:xfrm>
            <a:off x="1102893" y="5692822"/>
            <a:ext cx="39303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002060"/>
                </a:solidFill>
                <a:latin typeface="Cambria" panose="02040503050406030204" pitchFamily="18" charset="0"/>
              </a:rPr>
              <a:t>- «ремилитаризация Арктики»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63808E7-4B0E-8F0F-BE96-62B7C577E70F}"/>
              </a:ext>
            </a:extLst>
          </p:cNvPr>
          <p:cNvSpPr txBox="1"/>
          <p:nvPr/>
        </p:nvSpPr>
        <p:spPr>
          <a:xfrm>
            <a:off x="5911515" y="5102605"/>
            <a:ext cx="4764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mbria" panose="02040503050406030204" pitchFamily="18" charset="0"/>
              </a:rPr>
              <a:t>ПОСЛЕ 2022 г.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BC9EC0A-5F99-C924-CF66-5F6E9D49B438}"/>
              </a:ext>
            </a:extLst>
          </p:cNvPr>
          <p:cNvSpPr txBox="1"/>
          <p:nvPr/>
        </p:nvSpPr>
        <p:spPr>
          <a:xfrm>
            <a:off x="6328611" y="5692242"/>
            <a:ext cx="39303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002060"/>
                </a:solidFill>
                <a:latin typeface="Cambria" panose="02040503050406030204" pitchFamily="18" charset="0"/>
              </a:rPr>
              <a:t>- «конец сотрудничества?»</a:t>
            </a:r>
          </a:p>
        </p:txBody>
      </p:sp>
    </p:spTree>
    <p:extLst>
      <p:ext uri="{BB962C8B-B14F-4D97-AF65-F5344CB8AC3E}">
        <p14:creationId xmlns:p14="http://schemas.microsoft.com/office/powerpoint/2010/main" val="188110203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2488AE0C-3AFF-50C2-8737-C8292ED8B33B}"/>
              </a:ext>
            </a:extLst>
          </p:cNvPr>
          <p:cNvSpPr txBox="1">
            <a:spLocks/>
          </p:cNvSpPr>
          <p:nvPr/>
        </p:nvSpPr>
        <p:spPr>
          <a:xfrm>
            <a:off x="1524000" y="1769235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5400" b="1" dirty="0">
                <a:solidFill>
                  <a:srgbClr val="002060"/>
                </a:solidFill>
                <a:latin typeface="Cambria" panose="020405030504060302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257895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млекопитающее, иллюстрация, дизайн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E696B38B-8F2E-FC2B-862A-188121CE5C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854" r="28777" b="25976"/>
          <a:stretch/>
        </p:blipFill>
        <p:spPr>
          <a:xfrm>
            <a:off x="4449558" y="2459668"/>
            <a:ext cx="3293061" cy="2087024"/>
          </a:xfrm>
          <a:prstGeom prst="rect">
            <a:avLst/>
          </a:prstGeom>
        </p:spPr>
      </p:pic>
      <p:sp>
        <p:nvSpPr>
          <p:cNvPr id="11" name="Овал 10">
            <a:extLst>
              <a:ext uri="{FF2B5EF4-FFF2-40B4-BE49-F238E27FC236}">
                <a16:creationId xmlns:a16="http://schemas.microsoft.com/office/drawing/2014/main" id="{1D40E8E8-B9FA-A9DE-DD86-BD21ADADDFFD}"/>
              </a:ext>
            </a:extLst>
          </p:cNvPr>
          <p:cNvSpPr/>
          <p:nvPr/>
        </p:nvSpPr>
        <p:spPr>
          <a:xfrm>
            <a:off x="3613007" y="1224464"/>
            <a:ext cx="4871820" cy="4320256"/>
          </a:xfrm>
          <a:prstGeom prst="ellipse">
            <a:avLst/>
          </a:prstGeom>
          <a:noFill/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2F3C355-7921-D91D-05C2-743AC96FBF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8214" y="710314"/>
            <a:ext cx="1005734" cy="100573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1DD4BDE-DEC7-FB69-5D0B-8A1D43FE54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1255" y="1537360"/>
            <a:ext cx="1005734" cy="100573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DBB0129-5DA3-5224-BA5E-AAA3AF469D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0147" y="1537360"/>
            <a:ext cx="1005734" cy="1005734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9F29E27-FC0D-E721-1DE2-6FF0132EB0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98139" y="2919864"/>
            <a:ext cx="1005735" cy="1005735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5CDE2FA-7129-D56D-8916-78E05721F5B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50146" y="4268932"/>
            <a:ext cx="1005735" cy="1005735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D95D3BC-2D9C-1CA7-AFDE-B1A3C014510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88212" y="5004590"/>
            <a:ext cx="1005736" cy="1005736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BAFBE83-BF22-DBD6-85CB-FEF7CE5D426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09891" y="4266066"/>
            <a:ext cx="1005735" cy="1005735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EE0791B2-F707-3F3F-56FD-B318FDCC03E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24121" y="2919863"/>
            <a:ext cx="1005736" cy="100573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0B491ABE-8B6B-418D-8507-032EBDFBB4FE}"/>
              </a:ext>
            </a:extLst>
          </p:cNvPr>
          <p:cNvSpPr txBox="1"/>
          <p:nvPr/>
        </p:nvSpPr>
        <p:spPr>
          <a:xfrm>
            <a:off x="469406" y="1440955"/>
            <a:ext cx="23681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Скорее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форум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, </a:t>
            </a:r>
            <a:br>
              <a:rPr lang="ru-RU" sz="16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</a:br>
            <a:r>
              <a:rPr lang="ru-RU" sz="16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нежели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организация</a:t>
            </a:r>
            <a:endParaRPr lang="ru-RU" sz="1600" b="1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C6E75966-345A-48FA-1BA5-6A64F4FA4001}"/>
              </a:ext>
            </a:extLst>
          </p:cNvPr>
          <p:cNvSpPr/>
          <p:nvPr/>
        </p:nvSpPr>
        <p:spPr>
          <a:xfrm>
            <a:off x="309785" y="1731969"/>
            <a:ext cx="125507" cy="12550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8041A489-BB3E-F5A0-262F-0FA68AD14BDD}"/>
              </a:ext>
            </a:extLst>
          </p:cNvPr>
          <p:cNvSpPr/>
          <p:nvPr/>
        </p:nvSpPr>
        <p:spPr>
          <a:xfrm>
            <a:off x="246139" y="3321839"/>
            <a:ext cx="125506" cy="12550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B7971C9-92AA-5B1C-F1CF-2A503782DD5F}"/>
              </a:ext>
            </a:extLst>
          </p:cNvPr>
          <p:cNvSpPr txBox="1"/>
          <p:nvPr/>
        </p:nvSpPr>
        <p:spPr>
          <a:xfrm>
            <a:off x="511524" y="2783282"/>
            <a:ext cx="1515608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Скорее про</a:t>
            </a:r>
            <a:br>
              <a:rPr lang="ru-RU" sz="16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</a:b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людей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, </a:t>
            </a:r>
            <a:br>
              <a:rPr lang="ru-RU" sz="16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</a:br>
            <a:r>
              <a:rPr lang="ru-RU" sz="16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а не про</a:t>
            </a:r>
            <a:br>
              <a:rPr lang="ru-RU" sz="16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</a:b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государства</a:t>
            </a:r>
            <a:endParaRPr lang="ru-RU" sz="1600" b="1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5" name="Заголовок 1">
            <a:extLst>
              <a:ext uri="{FF2B5EF4-FFF2-40B4-BE49-F238E27FC236}">
                <a16:creationId xmlns:a16="http://schemas.microsoft.com/office/drawing/2014/main" id="{C6F5FCE2-8E0D-C85F-09A6-270132FF7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280" y="-242853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АРКТИЧЕСКИЙ СОВЕТ</a:t>
            </a:r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E9AAAC14-847C-7012-8572-7415C751669E}"/>
              </a:ext>
            </a:extLst>
          </p:cNvPr>
          <p:cNvSpPr/>
          <p:nvPr/>
        </p:nvSpPr>
        <p:spPr>
          <a:xfrm>
            <a:off x="308892" y="5263390"/>
            <a:ext cx="125506" cy="12550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0F4704E-40F4-ACE2-9EFE-CDCEC3500882}"/>
              </a:ext>
            </a:extLst>
          </p:cNvPr>
          <p:cNvSpPr txBox="1"/>
          <p:nvPr/>
        </p:nvSpPr>
        <p:spPr>
          <a:xfrm>
            <a:off x="464014" y="4985421"/>
            <a:ext cx="31933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Скорее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полезный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, </a:t>
            </a:r>
            <a:br>
              <a:rPr lang="ru-RU" sz="16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</a:br>
            <a:r>
              <a:rPr lang="ru-RU" sz="16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нежели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нефункциональный</a:t>
            </a:r>
            <a:endParaRPr lang="ru-RU" sz="1600" b="1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3263D430-BD74-E18B-CB71-3660823BAACB}"/>
              </a:ext>
            </a:extLst>
          </p:cNvPr>
          <p:cNvSpPr/>
          <p:nvPr/>
        </p:nvSpPr>
        <p:spPr>
          <a:xfrm>
            <a:off x="11775078" y="1782449"/>
            <a:ext cx="125507" cy="12550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6737501-22F1-7663-1025-E187DFBA4927}"/>
              </a:ext>
            </a:extLst>
          </p:cNvPr>
          <p:cNvSpPr txBox="1"/>
          <p:nvPr/>
        </p:nvSpPr>
        <p:spPr>
          <a:xfrm>
            <a:off x="9237397" y="1503707"/>
            <a:ext cx="25376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6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Скорее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арктический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, </a:t>
            </a:r>
            <a:br>
              <a:rPr lang="ru-RU" sz="16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</a:br>
            <a:r>
              <a:rPr lang="ru-RU" sz="16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нежели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инклюзивный</a:t>
            </a:r>
            <a:endParaRPr lang="ru-RU" sz="1600" b="1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F4A007C0-7DB2-E541-930F-09B059B46288}"/>
              </a:ext>
            </a:extLst>
          </p:cNvPr>
          <p:cNvSpPr/>
          <p:nvPr/>
        </p:nvSpPr>
        <p:spPr>
          <a:xfrm>
            <a:off x="11775078" y="3393842"/>
            <a:ext cx="125507" cy="12550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EB83A53-5D92-E276-7AF0-14295692B0BF}"/>
              </a:ext>
            </a:extLst>
          </p:cNvPr>
          <p:cNvSpPr txBox="1"/>
          <p:nvPr/>
        </p:nvSpPr>
        <p:spPr>
          <a:xfrm>
            <a:off x="8916795" y="4985421"/>
            <a:ext cx="28582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6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Скорее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про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 климат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, </a:t>
            </a:r>
            <a:br>
              <a:rPr lang="ru-RU" sz="16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</a:br>
            <a:r>
              <a:rPr lang="ru-RU" sz="16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нежели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про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 безопасность</a:t>
            </a:r>
            <a:endParaRPr lang="ru-RU" sz="1600" b="1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9A314C52-D2FE-8C0F-71C4-5180D9BD7885}"/>
              </a:ext>
            </a:extLst>
          </p:cNvPr>
          <p:cNvSpPr/>
          <p:nvPr/>
        </p:nvSpPr>
        <p:spPr>
          <a:xfrm>
            <a:off x="11727986" y="5225798"/>
            <a:ext cx="125507" cy="12550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61E0E70-C1C9-C67B-D7EC-C42C64DFCD62}"/>
              </a:ext>
            </a:extLst>
          </p:cNvPr>
          <p:cNvSpPr txBox="1"/>
          <p:nvPr/>
        </p:nvSpPr>
        <p:spPr>
          <a:xfrm>
            <a:off x="9388736" y="2837955"/>
            <a:ext cx="2402003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6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Скорее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про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br>
              <a:rPr lang="ru-RU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</a:b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исключительность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, </a:t>
            </a:r>
            <a:br>
              <a:rPr lang="ru-RU" sz="16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</a:br>
            <a:r>
              <a:rPr lang="ru-RU" sz="16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а не про</a:t>
            </a:r>
            <a:br>
              <a:rPr lang="ru-RU" sz="16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</a:b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конъюнктурность</a:t>
            </a:r>
            <a:endParaRPr lang="ru-RU" sz="1600" b="1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908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млекопитающее, иллюстрация, дизайн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E696B38B-8F2E-FC2B-862A-188121CE5C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854" r="28777" b="25976"/>
          <a:stretch/>
        </p:blipFill>
        <p:spPr>
          <a:xfrm>
            <a:off x="5067462" y="2878367"/>
            <a:ext cx="2156581" cy="1366764"/>
          </a:xfrm>
          <a:prstGeom prst="rect">
            <a:avLst/>
          </a:prstGeom>
        </p:spPr>
      </p:pic>
      <p:sp>
        <p:nvSpPr>
          <p:cNvPr id="11" name="Овал 10">
            <a:extLst>
              <a:ext uri="{FF2B5EF4-FFF2-40B4-BE49-F238E27FC236}">
                <a16:creationId xmlns:a16="http://schemas.microsoft.com/office/drawing/2014/main" id="{1D40E8E8-B9FA-A9DE-DD86-BD21ADADDFFD}"/>
              </a:ext>
            </a:extLst>
          </p:cNvPr>
          <p:cNvSpPr/>
          <p:nvPr/>
        </p:nvSpPr>
        <p:spPr>
          <a:xfrm>
            <a:off x="4393198" y="1971943"/>
            <a:ext cx="3344877" cy="3170010"/>
          </a:xfrm>
          <a:prstGeom prst="ellipse">
            <a:avLst/>
          </a:prstGeom>
          <a:noFill/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2F3C355-7921-D91D-05C2-743AC96FBF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4840" y="1665704"/>
            <a:ext cx="612478" cy="61247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1DD4BDE-DEC7-FB69-5D0B-8A1D43FE54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3130" y="2143193"/>
            <a:ext cx="612479" cy="612479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DBB0129-5DA3-5224-BA5E-AAA3AF469D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3431" y="2143193"/>
            <a:ext cx="612478" cy="612478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9F29E27-FC0D-E721-1DE2-6FF0132EB0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94072" y="3116492"/>
            <a:ext cx="612478" cy="612478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5CDE2FA-7129-D56D-8916-78E05721F5B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3430" y="4200125"/>
            <a:ext cx="612479" cy="612479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D95D3BC-2D9C-1CA7-AFDE-B1A3C014510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84840" y="4835713"/>
            <a:ext cx="612479" cy="612479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BAFBE83-BF22-DBD6-85CB-FEF7CE5D426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25596" y="4200124"/>
            <a:ext cx="612479" cy="612479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EE0791B2-F707-3F3F-56FD-B318FDCC03E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31836" y="3116492"/>
            <a:ext cx="612478" cy="61247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id="{DC3CF0C2-0502-329A-1DFC-3FC6B5CAC1A7}"/>
              </a:ext>
            </a:extLst>
          </p:cNvPr>
          <p:cNvSpPr/>
          <p:nvPr/>
        </p:nvSpPr>
        <p:spPr>
          <a:xfrm>
            <a:off x="3135825" y="798534"/>
            <a:ext cx="5885345" cy="5516827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BA16FA0-1F64-EFB4-1EA8-BC73D836367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57183" y="535955"/>
            <a:ext cx="612479" cy="61247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5171E9A-63F2-2548-EF52-350EEDB0DBE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84840" y="6009121"/>
            <a:ext cx="612480" cy="61248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F7E4E88-F80C-9BF3-CB5A-50228996D61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271296" y="5613109"/>
            <a:ext cx="612478" cy="61247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E2FEE1D-6427-FCF8-F2F1-F8F5DB9F75C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714931" y="3116490"/>
            <a:ext cx="612480" cy="61248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C36DA0D-9B0D-EAD2-1F21-CBECA089F1A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475609" y="998644"/>
            <a:ext cx="612479" cy="61247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48021FEE-A8E0-6B62-BAC7-4D4DD399A2D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353746" y="1836953"/>
            <a:ext cx="612479" cy="612479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B43671C6-34AA-35D0-BC20-CCD115E2C26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353745" y="4488722"/>
            <a:ext cx="612480" cy="61248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3609A5B0-6D63-DD45-E70B-2256C531644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328420" y="5613107"/>
            <a:ext cx="612480" cy="61248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4731A34C-3EC3-B344-E8CA-16FD14E28EAA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324917" y="4785527"/>
            <a:ext cx="612479" cy="612479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3143F168-696E-E27F-9AFA-E853E6ADF88E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802505" y="3513146"/>
            <a:ext cx="612479" cy="612479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9E57C539-5C93-A486-3ABA-D81FD3BA6FF6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018677" y="2280021"/>
            <a:ext cx="612480" cy="612480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67C452A3-C0A9-67BB-B9B5-BE7A78BDB9CD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690085" y="1224474"/>
            <a:ext cx="612479" cy="612479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F9753FB0-1282-98FA-C244-BD81BA67F65A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761307" y="633891"/>
            <a:ext cx="612480" cy="61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482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0F97FF-F5D2-3047-796B-3E8BD61F3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458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«Арктическая исключительность»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141D27B6-29E2-08B8-29E4-FF98714D28C7}"/>
              </a:ext>
            </a:extLst>
          </p:cNvPr>
          <p:cNvSpPr txBox="1">
            <a:spLocks/>
          </p:cNvSpPr>
          <p:nvPr/>
        </p:nvSpPr>
        <p:spPr>
          <a:xfrm>
            <a:off x="838200" y="2188737"/>
            <a:ext cx="10515600" cy="2529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1) уникальный регион,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оторванный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 от глобальной политической динамики</a:t>
            </a:r>
          </a:p>
          <a:p>
            <a:pPr algn="ctr"/>
            <a:endParaRPr lang="ru-RU" sz="2800" dirty="0">
              <a:solidFill>
                <a:srgbClr val="6778FF"/>
              </a:solidFill>
              <a:latin typeface="Cambria" panose="02040503050406030204" pitchFamily="18" charset="0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5B111086-BA6D-DDCF-107E-28E335B10EBB}"/>
              </a:ext>
            </a:extLst>
          </p:cNvPr>
          <p:cNvSpPr txBox="1">
            <a:spLocks/>
          </p:cNvSpPr>
          <p:nvPr/>
        </p:nvSpPr>
        <p:spPr>
          <a:xfrm>
            <a:off x="838200" y="3429000"/>
            <a:ext cx="10515600" cy="2529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2)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аполитичное пространство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 регионального управления, </a:t>
            </a:r>
            <a:br>
              <a:rPr lang="ru-RU" sz="28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</a:b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функционального сотрудничества и мирного сосуществования</a:t>
            </a:r>
          </a:p>
        </p:txBody>
      </p:sp>
    </p:spTree>
    <p:extLst>
      <p:ext uri="{BB962C8B-B14F-4D97-AF65-F5344CB8AC3E}">
        <p14:creationId xmlns:p14="http://schemas.microsoft.com/office/powerpoint/2010/main" val="17624734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46EF5AE3-35D5-4F5A-938C-79A2AB95145E}"/>
              </a:ext>
            </a:extLst>
          </p:cNvPr>
          <p:cNvCxnSpPr/>
          <p:nvPr/>
        </p:nvCxnSpPr>
        <p:spPr>
          <a:xfrm>
            <a:off x="6123296" y="0"/>
            <a:ext cx="0" cy="6974006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9109EC20-E772-9829-E4F5-6C02009CB376}"/>
              </a:ext>
            </a:extLst>
          </p:cNvPr>
          <p:cNvCxnSpPr>
            <a:cxnSpLocks/>
          </p:cNvCxnSpPr>
          <p:nvPr/>
        </p:nvCxnSpPr>
        <p:spPr>
          <a:xfrm flipH="1">
            <a:off x="0" y="3429000"/>
            <a:ext cx="12192000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2F3406E3-390C-F8F4-AEFD-97081DFC1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221" y="1235939"/>
            <a:ext cx="4794347" cy="143729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«Арктическая </a:t>
            </a:r>
            <a:b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</a:b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исключительность»</a:t>
            </a:r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4CA11D09-2416-791D-53D8-21AD471982CB}"/>
              </a:ext>
            </a:extLst>
          </p:cNvPr>
          <p:cNvSpPr txBox="1">
            <a:spLocks/>
          </p:cNvSpPr>
          <p:nvPr/>
        </p:nvSpPr>
        <p:spPr>
          <a:xfrm>
            <a:off x="6228505" y="1101192"/>
            <a:ext cx="563594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Интернационализация Арктики</a:t>
            </a: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D387CE8F-4641-93F1-F9AC-1CAB9D5338CA}"/>
              </a:ext>
            </a:extLst>
          </p:cNvPr>
          <p:cNvSpPr txBox="1">
            <a:spLocks/>
          </p:cNvSpPr>
          <p:nvPr/>
        </p:nvSpPr>
        <p:spPr>
          <a:xfrm>
            <a:off x="382140" y="4431246"/>
            <a:ext cx="563594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«</a:t>
            </a:r>
            <a:r>
              <a:rPr lang="ru-RU" sz="36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Балканизация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»</a:t>
            </a:r>
            <a:b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</a:b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 Арктики</a:t>
            </a:r>
          </a:p>
        </p:txBody>
      </p: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6328955A-175D-0CBB-E09E-0EB0755F797D}"/>
              </a:ext>
            </a:extLst>
          </p:cNvPr>
          <p:cNvSpPr txBox="1">
            <a:spLocks/>
          </p:cNvSpPr>
          <p:nvPr/>
        </p:nvSpPr>
        <p:spPr>
          <a:xfrm>
            <a:off x="6228505" y="4431246"/>
            <a:ext cx="563594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«</a:t>
            </a:r>
            <a:r>
              <a:rPr lang="ru-RU" sz="36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Детерриториализация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»</a:t>
            </a:r>
            <a:b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</a:b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 Арктики</a:t>
            </a:r>
          </a:p>
        </p:txBody>
      </p:sp>
    </p:spTree>
    <p:extLst>
      <p:ext uri="{BB962C8B-B14F-4D97-AF65-F5344CB8AC3E}">
        <p14:creationId xmlns:p14="http://schemas.microsoft.com/office/powerpoint/2010/main" val="30113907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303971-316F-ECC9-35DB-75E47C363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Ключевым элементом конструкции «арктической исключительности» является Арктический Совет</a:t>
            </a:r>
          </a:p>
        </p:txBody>
      </p:sp>
    </p:spTree>
    <p:extLst>
      <p:ext uri="{BB962C8B-B14F-4D97-AF65-F5344CB8AC3E}">
        <p14:creationId xmlns:p14="http://schemas.microsoft.com/office/powerpoint/2010/main" val="24819812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3" Type="http://schemas.microsoft.com/office/2011/relationships/webextension" Target="webextension3.xml"/><Relationship Id="rId7" Type="http://schemas.microsoft.com/office/2011/relationships/webextension" Target="webextension7.xml"/><Relationship Id="rId2" Type="http://schemas.microsoft.com/office/2011/relationships/webextension" Target="webextension2.xml"/><Relationship Id="rId1" Type="http://schemas.microsoft.com/office/2011/relationships/webextension" Target="webextension1.xml"/><Relationship Id="rId6" Type="http://schemas.microsoft.com/office/2011/relationships/webextension" Target="webextension6.xml"/><Relationship Id="rId5" Type="http://schemas.microsoft.com/office/2011/relationships/webextension" Target="webextension5.xml"/><Relationship Id="rId4" Type="http://schemas.microsoft.com/office/2011/relationships/webextension" Target="webextension4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  <wetp:taskpane dockstate="right" visibility="0" width="350" row="0">
    <wetp:webextensionref xmlns:r="http://schemas.openxmlformats.org/officeDocument/2006/relationships" r:id="rId2"/>
  </wetp:taskpane>
  <wetp:taskpane dockstate="right" visibility="0" width="350" row="0">
    <wetp:webextensionref xmlns:r="http://schemas.openxmlformats.org/officeDocument/2006/relationships" r:id="rId3"/>
  </wetp:taskpane>
  <wetp:taskpane dockstate="right" visibility="0" width="350" row="0">
    <wetp:webextensionref xmlns:r="http://schemas.openxmlformats.org/officeDocument/2006/relationships" r:id="rId4"/>
  </wetp:taskpane>
  <wetp:taskpane dockstate="right" visibility="0" width="350" row="0">
    <wetp:webextensionref xmlns:r="http://schemas.openxmlformats.org/officeDocument/2006/relationships" r:id="rId5"/>
  </wetp:taskpane>
  <wetp:taskpane dockstate="right" visibility="0" width="350" row="0">
    <wetp:webextensionref xmlns:r="http://schemas.openxmlformats.org/officeDocument/2006/relationships" r:id="rId6"/>
  </wetp:taskpane>
  <wetp:taskpane dockstate="right" visibility="0" width="350" row="0">
    <wetp:webextensionref xmlns:r="http://schemas.openxmlformats.org/officeDocument/2006/relationships" r:id="rId7"/>
  </wetp:taskpane>
</wetp:taskpanes>
</file>

<file path=ppt/webextensions/webextension1.xml><?xml version="1.0" encoding="utf-8"?>
<we:webextension xmlns:we="http://schemas.microsoft.com/office/webextensions/webextension/2010/11" id="{D62EA0B5-1C92-734D-96C6-9C5C6A1403AB}">
  <we:reference id="wa104178141" version="4.3.3.0" store="ru-RU" storeType="OMEX"/>
  <we:alternateReferences>
    <we:reference id="WA104178141" version="4.3.3.0" store="WA104178141" storeType="OMEX"/>
  </we:alternateReferences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D104F5AD-C5AA-2948-B2BB-45DC00BE093E}">
  <we:reference id="wa104381063" version="1.0.0.1" store="ru-RU" storeType="OMEX"/>
  <we:alternateReferences>
    <we:reference id="WA104381063" version="1.0.0.1" store="WA104381063" storeType="OMEX"/>
  </we:alternateReferences>
  <we:properties/>
  <we:bindings/>
  <we:snapshot xmlns:r="http://schemas.openxmlformats.org/officeDocument/2006/relationships"/>
</we:webextension>
</file>

<file path=ppt/webextensions/webextension3.xml><?xml version="1.0" encoding="utf-8"?>
<we:webextension xmlns:we="http://schemas.microsoft.com/office/webextensions/webextension/2010/11" id="{3E16945E-C973-FA46-889C-F6A5E07B91AD}">
  <we:reference id="wa200006067" version="1.0.0.5" store="ru-RU" storeType="OMEX"/>
  <we:alternateReferences>
    <we:reference id="WA200006067" version="1.0.0.5" store="WA200006067" storeType="OMEX"/>
  </we:alternateReferences>
  <we:properties/>
  <we:bindings/>
  <we:snapshot xmlns:r="http://schemas.openxmlformats.org/officeDocument/2006/relationships"/>
</we:webextension>
</file>

<file path=ppt/webextensions/webextension4.xml><?xml version="1.0" encoding="utf-8"?>
<we:webextension xmlns:we="http://schemas.microsoft.com/office/webextensions/webextension/2010/11" id="{A3058399-BC18-0742-BB05-C0B43D0918D3}">
  <we:reference id="wa200006046" version="1.0.0.0" store="ru-RU" storeType="OMEX"/>
  <we:alternateReferences>
    <we:reference id="WA200006046" version="1.0.0.0" store="WA200006046" storeType="OMEX"/>
  </we:alternateReferences>
  <we:properties/>
  <we:bindings/>
  <we:snapshot xmlns:r="http://schemas.openxmlformats.org/officeDocument/2006/relationships"/>
</we:webextension>
</file>

<file path=ppt/webextensions/webextension5.xml><?xml version="1.0" encoding="utf-8"?>
<we:webextension xmlns:we="http://schemas.microsoft.com/office/webextensions/webextension/2010/11" id="{88A4D2F8-C541-FF48-AE15-597D9BD497B5}">
  <we:reference id="wa104379279" version="2.1.0.0" store="ru-RU" storeType="OMEX"/>
  <we:alternateReferences>
    <we:reference id="WA104379279" version="2.1.0.0" store="WA104379279" storeType="OMEX"/>
  </we:alternateReferences>
  <we:properties/>
  <we:bindings/>
  <we:snapshot xmlns:r="http://schemas.openxmlformats.org/officeDocument/2006/relationships"/>
</we:webextension>
</file>

<file path=ppt/webextensions/webextension6.xml><?xml version="1.0" encoding="utf-8"?>
<we:webextension xmlns:we="http://schemas.microsoft.com/office/webextensions/webextension/2010/11" id="{DB75AE15-74A3-9F4F-850A-32505E39DC6D}">
  <we:reference id="wa104051163" version="1.2.0.3" store="ru-RU" storeType="OMEX"/>
  <we:alternateReferences>
    <we:reference id="WA104051163" version="1.2.0.3" store="WA104051163" storeType="OMEX"/>
  </we:alternateReferences>
  <we:properties/>
  <we:bindings/>
  <we:snapshot xmlns:r="http://schemas.openxmlformats.org/officeDocument/2006/relationships"/>
</we:webextension>
</file>

<file path=ppt/webextensions/webextension7.xml><?xml version="1.0" encoding="utf-8"?>
<we:webextension xmlns:we="http://schemas.microsoft.com/office/webextensions/webextension/2010/11" id="{437AD4F3-69A1-FE42-BDF1-C47FE806B989}">
  <we:reference id="wa200005234" version="1.0.0.0" store="ru-RU" storeType="OMEX"/>
  <we:alternateReferences>
    <we:reference id="WA200005234" version="1.0.0.0" store="WA200005234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3423</TotalTime>
  <Words>3120</Words>
  <Application>Microsoft Macintosh PowerPoint</Application>
  <PresentationFormat>Широкоэкранный</PresentationFormat>
  <Paragraphs>312</Paragraphs>
  <Slides>40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6" baseType="lpstr">
      <vt:lpstr>Arial</vt:lpstr>
      <vt:lpstr>Calibri</vt:lpstr>
      <vt:lpstr>Calibri Light</vt:lpstr>
      <vt:lpstr>Cambria</vt:lpstr>
      <vt:lpstr>Times New Roman</vt:lpstr>
      <vt:lpstr>Тема Office</vt:lpstr>
      <vt:lpstr>«Арктический совет: феномен уходящей эпохи или эффективный инструмент сотрудничества в регионе»</vt:lpstr>
      <vt:lpstr>Арктика как пространство исключительного сотрудничества государств</vt:lpstr>
      <vt:lpstr>Арктика как пространство исключительного сотрудничества государств</vt:lpstr>
      <vt:lpstr>Презентация PowerPoint</vt:lpstr>
      <vt:lpstr>АРКТИЧЕСКИЙ СОВЕТ</vt:lpstr>
      <vt:lpstr>Презентация PowerPoint</vt:lpstr>
      <vt:lpstr>«Арктическая исключительность»</vt:lpstr>
      <vt:lpstr>«Арктическая  исключительность»</vt:lpstr>
      <vt:lpstr>Ключевым элементом конструкции «арктической исключительности» является Арктический Совет</vt:lpstr>
      <vt:lpstr>Арктический Совет</vt:lpstr>
      <vt:lpstr>Арктический Совет</vt:lpstr>
      <vt:lpstr>Арктический Совет</vt:lpstr>
      <vt:lpstr>Арктический Совет</vt:lpstr>
      <vt:lpstr>Арктический Совет</vt:lpstr>
      <vt:lpstr>Арктический Совет</vt:lpstr>
      <vt:lpstr>Арктический Совет</vt:lpstr>
      <vt:lpstr>Арктический Совет</vt:lpstr>
      <vt:lpstr>Арктический Совет</vt:lpstr>
      <vt:lpstr>Презентация PowerPoint</vt:lpstr>
      <vt:lpstr>Проблемы Арктического Совета</vt:lpstr>
      <vt:lpstr>Сценарии развития МО в Арктике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Роль Арктического совета как гаранта международного сотрудничества в Арктике в современных условиях: проблемы и перспективы функционирования</dc:title>
  <dc:creator>G5924</dc:creator>
  <cp:lastModifiedBy>Даниил Агафонов</cp:lastModifiedBy>
  <cp:revision>16</cp:revision>
  <dcterms:created xsi:type="dcterms:W3CDTF">2024-03-05T10:48:16Z</dcterms:created>
  <dcterms:modified xsi:type="dcterms:W3CDTF">2024-10-09T16:41:02Z</dcterms:modified>
</cp:coreProperties>
</file>