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307" r:id="rId3"/>
    <p:sldId id="317" r:id="rId4"/>
    <p:sldId id="316" r:id="rId5"/>
    <p:sldId id="315" r:id="rId6"/>
    <p:sldId id="314" r:id="rId7"/>
    <p:sldId id="313" r:id="rId8"/>
    <p:sldId id="311" r:id="rId9"/>
    <p:sldId id="312" r:id="rId10"/>
    <p:sldId id="310" r:id="rId11"/>
    <p:sldId id="309" r:id="rId12"/>
    <p:sldId id="308" r:id="rId13"/>
    <p:sldId id="306" r:id="rId14"/>
    <p:sldId id="305" r:id="rId15"/>
    <p:sldId id="304" r:id="rId16"/>
    <p:sldId id="303" r:id="rId17"/>
    <p:sldId id="302" r:id="rId18"/>
    <p:sldId id="301" r:id="rId19"/>
    <p:sldId id="318" r:id="rId20"/>
    <p:sldId id="300" r:id="rId21"/>
    <p:sldId id="272" r:id="rId22"/>
    <p:sldId id="297" r:id="rId23"/>
    <p:sldId id="296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D9374B-5229-438C-937D-5FDBB53A379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B6FC0F-B575-441E-B076-313C5B6AF049}">
      <dgm:prSet phldrT="[Текст]" phldr="0"/>
      <dgm:spPr/>
      <dgm:t>
        <a:bodyPr/>
        <a:lstStyle/>
        <a:p>
          <a:pPr rtl="0"/>
          <a:r>
            <a:rPr lang="ru-RU">
              <a:latin typeface="Calibri Light" panose="020F0302020204030204"/>
            </a:rPr>
            <a:t>Юго-Восточная Азия</a:t>
          </a:r>
          <a:endParaRPr lang="ru-RU"/>
        </a:p>
      </dgm:t>
    </dgm:pt>
    <dgm:pt modelId="{8FBE3847-223E-41EB-B17C-F930DB2B299C}" type="parTrans" cxnId="{9D6F0DA7-276B-4ED0-9028-B1CD77ADCC52}">
      <dgm:prSet/>
      <dgm:spPr/>
      <dgm:t>
        <a:bodyPr/>
        <a:lstStyle/>
        <a:p>
          <a:endParaRPr lang="ru-RU"/>
        </a:p>
      </dgm:t>
    </dgm:pt>
    <dgm:pt modelId="{C3F79123-123C-4DB5-A0DF-25E37B526EED}" type="sibTrans" cxnId="{9D6F0DA7-276B-4ED0-9028-B1CD77ADCC52}">
      <dgm:prSet/>
      <dgm:spPr/>
      <dgm:t>
        <a:bodyPr/>
        <a:lstStyle/>
        <a:p>
          <a:endParaRPr lang="ru-RU"/>
        </a:p>
      </dgm:t>
    </dgm:pt>
    <dgm:pt modelId="{0C5598F7-1014-464E-893A-D3EC18C01EC0}">
      <dgm:prSet phldrT="[Текст]" phldr="0"/>
      <dgm:spPr/>
      <dgm:t>
        <a:bodyPr/>
        <a:lstStyle/>
        <a:p>
          <a:pPr rtl="0"/>
          <a:r>
            <a:rPr lang="ru-RU">
              <a:latin typeface="Calibri Light" panose="020F0302020204030204"/>
            </a:rPr>
            <a:t>Индонезия</a:t>
          </a:r>
          <a:endParaRPr lang="ru-RU"/>
        </a:p>
      </dgm:t>
    </dgm:pt>
    <dgm:pt modelId="{9948C012-AB85-44EF-9545-EA64FF1CD114}" type="parTrans" cxnId="{6743FC9D-5B2D-4DBF-8158-186818FC4A1E}">
      <dgm:prSet/>
      <dgm:spPr/>
      <dgm:t>
        <a:bodyPr/>
        <a:lstStyle/>
        <a:p>
          <a:endParaRPr lang="ru-RU"/>
        </a:p>
      </dgm:t>
    </dgm:pt>
    <dgm:pt modelId="{FC6A850C-3EF1-4AF2-8996-8ACA98ADA8D6}" type="sibTrans" cxnId="{6743FC9D-5B2D-4DBF-8158-186818FC4A1E}">
      <dgm:prSet/>
      <dgm:spPr/>
      <dgm:t>
        <a:bodyPr/>
        <a:lstStyle/>
        <a:p>
          <a:endParaRPr lang="ru-RU"/>
        </a:p>
      </dgm:t>
    </dgm:pt>
    <dgm:pt modelId="{88B969B0-B65E-4AF0-8AB3-48756DEC4703}">
      <dgm:prSet phldrT="[Текст]" phldr="0"/>
      <dgm:spPr/>
      <dgm:t>
        <a:bodyPr/>
        <a:lstStyle/>
        <a:p>
          <a:pPr rtl="0"/>
          <a:r>
            <a:rPr lang="ru-RU">
              <a:latin typeface="Calibri Light" panose="020F0302020204030204"/>
            </a:rPr>
            <a:t>Вьетнам</a:t>
          </a:r>
          <a:endParaRPr lang="ru-RU"/>
        </a:p>
      </dgm:t>
    </dgm:pt>
    <dgm:pt modelId="{12143196-416E-4C5B-8A17-9324DA6C9EB0}" type="parTrans" cxnId="{B94FA337-4A0A-4368-ADC8-10FF787F26D9}">
      <dgm:prSet/>
      <dgm:spPr/>
      <dgm:t>
        <a:bodyPr/>
        <a:lstStyle/>
        <a:p>
          <a:endParaRPr lang="ru-RU"/>
        </a:p>
      </dgm:t>
    </dgm:pt>
    <dgm:pt modelId="{EF125C54-0491-42CE-9C69-BF2B787887AF}" type="sibTrans" cxnId="{B94FA337-4A0A-4368-ADC8-10FF787F26D9}">
      <dgm:prSet/>
      <dgm:spPr/>
      <dgm:t>
        <a:bodyPr/>
        <a:lstStyle/>
        <a:p>
          <a:endParaRPr lang="ru-RU"/>
        </a:p>
      </dgm:t>
    </dgm:pt>
    <dgm:pt modelId="{4AE51E83-6EEB-4480-A0F5-66A94B369614}">
      <dgm:prSet phldrT="[Текст]" phldr="0"/>
      <dgm:spPr/>
      <dgm:t>
        <a:bodyPr/>
        <a:lstStyle/>
        <a:p>
          <a:pPr rtl="0"/>
          <a:r>
            <a:rPr lang="ru-RU">
              <a:latin typeface="Calibri Light" panose="020F0302020204030204"/>
            </a:rPr>
            <a:t>Центральная Азия</a:t>
          </a:r>
          <a:endParaRPr lang="ru-RU"/>
        </a:p>
      </dgm:t>
    </dgm:pt>
    <dgm:pt modelId="{EED722B0-189B-41A6-8806-6F52354DB127}" type="parTrans" cxnId="{FEE15BE2-DFF4-4B2B-A0C7-8B01ABA09445}">
      <dgm:prSet/>
      <dgm:spPr/>
      <dgm:t>
        <a:bodyPr/>
        <a:lstStyle/>
        <a:p>
          <a:endParaRPr lang="ru-RU"/>
        </a:p>
      </dgm:t>
    </dgm:pt>
    <dgm:pt modelId="{6F7260EE-0526-4A55-9F77-AA09CC96D3CD}" type="sibTrans" cxnId="{FEE15BE2-DFF4-4B2B-A0C7-8B01ABA09445}">
      <dgm:prSet/>
      <dgm:spPr/>
      <dgm:t>
        <a:bodyPr/>
        <a:lstStyle/>
        <a:p>
          <a:endParaRPr lang="ru-RU"/>
        </a:p>
      </dgm:t>
    </dgm:pt>
    <dgm:pt modelId="{01760A71-DF7B-4F1C-AC9A-62B29DA3C895}">
      <dgm:prSet phldr="0"/>
      <dgm:spPr/>
      <dgm:t>
        <a:bodyPr/>
        <a:lstStyle/>
        <a:p>
          <a:pPr rtl="0"/>
          <a:r>
            <a:rPr lang="ru-RU">
              <a:latin typeface="Calibri Light" panose="020F0302020204030204"/>
            </a:rPr>
            <a:t>Казахстан</a:t>
          </a:r>
        </a:p>
      </dgm:t>
    </dgm:pt>
    <dgm:pt modelId="{353A9EE9-F9E7-4972-9845-3CE847652F41}" type="parTrans" cxnId="{323B0ED5-9BFA-4161-B1A0-973E2CAD8255}">
      <dgm:prSet/>
      <dgm:spPr/>
    </dgm:pt>
    <dgm:pt modelId="{EED4A441-AE6B-4BB9-871D-E02945933CD4}" type="sibTrans" cxnId="{323B0ED5-9BFA-4161-B1A0-973E2CAD8255}">
      <dgm:prSet/>
      <dgm:spPr/>
    </dgm:pt>
    <dgm:pt modelId="{817AEB79-237F-4147-B532-BD3A866F626C}">
      <dgm:prSet phldr="0"/>
      <dgm:spPr/>
      <dgm:t>
        <a:bodyPr/>
        <a:lstStyle/>
        <a:p>
          <a:pPr rtl="0"/>
          <a:r>
            <a:rPr lang="ru-RU">
              <a:latin typeface="Calibri Light" panose="020F0302020204030204"/>
            </a:rPr>
            <a:t>Узбекистан</a:t>
          </a:r>
        </a:p>
      </dgm:t>
    </dgm:pt>
    <dgm:pt modelId="{D1B6DFE7-E217-4BE3-9AEE-7FA148E146FB}" type="parTrans" cxnId="{102F709F-1977-4543-AE56-D882B7BD69FC}">
      <dgm:prSet/>
      <dgm:spPr/>
    </dgm:pt>
    <dgm:pt modelId="{37CFECAD-BFA2-4FDC-AD12-7126D9996AA9}" type="sibTrans" cxnId="{102F709F-1977-4543-AE56-D882B7BD69FC}">
      <dgm:prSet/>
      <dgm:spPr/>
    </dgm:pt>
    <dgm:pt modelId="{AD887269-B98B-4580-BEC7-71AA4813F9AD}">
      <dgm:prSet phldr="0"/>
      <dgm:spPr/>
      <dgm:t>
        <a:bodyPr/>
        <a:lstStyle/>
        <a:p>
          <a:r>
            <a:rPr lang="ru-RU">
              <a:latin typeface="Calibri Light" panose="020F0302020204030204"/>
            </a:rPr>
            <a:t>Таиланд</a:t>
          </a:r>
        </a:p>
      </dgm:t>
    </dgm:pt>
    <dgm:pt modelId="{AD2B7E89-1072-4E13-8AFE-BD85764AA3CB}" type="parTrans" cxnId="{31BCBBDC-A485-4E37-9060-165FB5888F8C}">
      <dgm:prSet/>
      <dgm:spPr/>
    </dgm:pt>
    <dgm:pt modelId="{FBE6C9DB-19C1-44C1-B96F-2D629829E88A}" type="sibTrans" cxnId="{31BCBBDC-A485-4E37-9060-165FB5888F8C}">
      <dgm:prSet/>
      <dgm:spPr/>
    </dgm:pt>
    <dgm:pt modelId="{7292909B-D970-4CF9-B2FE-EA52DE2D95F7}" type="pres">
      <dgm:prSet presAssocID="{94D9374B-5229-438C-937D-5FDBB53A3794}" presName="linear" presStyleCnt="0">
        <dgm:presLayoutVars>
          <dgm:animLvl val="lvl"/>
          <dgm:resizeHandles val="exact"/>
        </dgm:presLayoutVars>
      </dgm:prSet>
      <dgm:spPr/>
    </dgm:pt>
    <dgm:pt modelId="{3ECDF2EF-FA55-4798-9B52-DFDD48507024}" type="pres">
      <dgm:prSet presAssocID="{C2B6FC0F-B575-441E-B076-313C5B6AF04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1086768-40C7-49A5-9171-69971A3D3827}" type="pres">
      <dgm:prSet presAssocID="{C2B6FC0F-B575-441E-B076-313C5B6AF049}" presName="childText" presStyleLbl="revTx" presStyleIdx="0" presStyleCnt="2">
        <dgm:presLayoutVars>
          <dgm:bulletEnabled val="1"/>
        </dgm:presLayoutVars>
      </dgm:prSet>
      <dgm:spPr/>
    </dgm:pt>
    <dgm:pt modelId="{A505C607-15C9-49B4-A829-6EA76935AA76}" type="pres">
      <dgm:prSet presAssocID="{4AE51E83-6EEB-4480-A0F5-66A94B36961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058EDE2-EAD4-4848-A478-B73463C11833}" type="pres">
      <dgm:prSet presAssocID="{4AE51E83-6EEB-4480-A0F5-66A94B36961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2457001-F522-4CD8-9C1B-3420BA45859F}" type="presOf" srcId="{C2B6FC0F-B575-441E-B076-313C5B6AF049}" destId="{3ECDF2EF-FA55-4798-9B52-DFDD48507024}" srcOrd="0" destOrd="0" presId="urn:microsoft.com/office/officeart/2005/8/layout/vList2"/>
    <dgm:cxn modelId="{B94FA337-4A0A-4368-ADC8-10FF787F26D9}" srcId="{C2B6FC0F-B575-441E-B076-313C5B6AF049}" destId="{88B969B0-B65E-4AF0-8AB3-48756DEC4703}" srcOrd="1" destOrd="0" parTransId="{12143196-416E-4C5B-8A17-9324DA6C9EB0}" sibTransId="{EF125C54-0491-42CE-9C69-BF2B787887AF}"/>
    <dgm:cxn modelId="{C70B5362-31C8-4942-9C49-824ED892E0BC}" type="presOf" srcId="{AD887269-B98B-4580-BEC7-71AA4813F9AD}" destId="{31086768-40C7-49A5-9171-69971A3D3827}" srcOrd="0" destOrd="2" presId="urn:microsoft.com/office/officeart/2005/8/layout/vList2"/>
    <dgm:cxn modelId="{706C8B57-CAEC-40EE-825E-BC3E9D765383}" type="presOf" srcId="{94D9374B-5229-438C-937D-5FDBB53A3794}" destId="{7292909B-D970-4CF9-B2FE-EA52DE2D95F7}" srcOrd="0" destOrd="0" presId="urn:microsoft.com/office/officeart/2005/8/layout/vList2"/>
    <dgm:cxn modelId="{1234229B-253E-460B-B81A-F40AE90362C9}" type="presOf" srcId="{01760A71-DF7B-4F1C-AC9A-62B29DA3C895}" destId="{F058EDE2-EAD4-4848-A478-B73463C11833}" srcOrd="0" destOrd="0" presId="urn:microsoft.com/office/officeart/2005/8/layout/vList2"/>
    <dgm:cxn modelId="{6743FC9D-5B2D-4DBF-8158-186818FC4A1E}" srcId="{C2B6FC0F-B575-441E-B076-313C5B6AF049}" destId="{0C5598F7-1014-464E-893A-D3EC18C01EC0}" srcOrd="0" destOrd="0" parTransId="{9948C012-AB85-44EF-9545-EA64FF1CD114}" sibTransId="{FC6A850C-3EF1-4AF2-8996-8ACA98ADA8D6}"/>
    <dgm:cxn modelId="{102F709F-1977-4543-AE56-D882B7BD69FC}" srcId="{4AE51E83-6EEB-4480-A0F5-66A94B369614}" destId="{817AEB79-237F-4147-B532-BD3A866F626C}" srcOrd="1" destOrd="0" parTransId="{D1B6DFE7-E217-4BE3-9AEE-7FA148E146FB}" sibTransId="{37CFECAD-BFA2-4FDC-AD12-7126D9996AA9}"/>
    <dgm:cxn modelId="{62589EA1-EAE2-46D9-A656-2FFFD10C90C3}" type="presOf" srcId="{0C5598F7-1014-464E-893A-D3EC18C01EC0}" destId="{31086768-40C7-49A5-9171-69971A3D3827}" srcOrd="0" destOrd="0" presId="urn:microsoft.com/office/officeart/2005/8/layout/vList2"/>
    <dgm:cxn modelId="{9D6F0DA7-276B-4ED0-9028-B1CD77ADCC52}" srcId="{94D9374B-5229-438C-937D-5FDBB53A3794}" destId="{C2B6FC0F-B575-441E-B076-313C5B6AF049}" srcOrd="0" destOrd="0" parTransId="{8FBE3847-223E-41EB-B17C-F930DB2B299C}" sibTransId="{C3F79123-123C-4DB5-A0DF-25E37B526EED}"/>
    <dgm:cxn modelId="{D4BBFDBC-EC5D-4AEB-8508-CCE0C6B0875D}" type="presOf" srcId="{817AEB79-237F-4147-B532-BD3A866F626C}" destId="{F058EDE2-EAD4-4848-A478-B73463C11833}" srcOrd="0" destOrd="1" presId="urn:microsoft.com/office/officeart/2005/8/layout/vList2"/>
    <dgm:cxn modelId="{8C25CBBF-C826-4051-A08D-0A6FA72D223B}" type="presOf" srcId="{88B969B0-B65E-4AF0-8AB3-48756DEC4703}" destId="{31086768-40C7-49A5-9171-69971A3D3827}" srcOrd="0" destOrd="1" presId="urn:microsoft.com/office/officeart/2005/8/layout/vList2"/>
    <dgm:cxn modelId="{323B0ED5-9BFA-4161-B1A0-973E2CAD8255}" srcId="{4AE51E83-6EEB-4480-A0F5-66A94B369614}" destId="{01760A71-DF7B-4F1C-AC9A-62B29DA3C895}" srcOrd="0" destOrd="0" parTransId="{353A9EE9-F9E7-4972-9845-3CE847652F41}" sibTransId="{EED4A441-AE6B-4BB9-871D-E02945933CD4}"/>
    <dgm:cxn modelId="{31BCBBDC-A485-4E37-9060-165FB5888F8C}" srcId="{C2B6FC0F-B575-441E-B076-313C5B6AF049}" destId="{AD887269-B98B-4580-BEC7-71AA4813F9AD}" srcOrd="2" destOrd="0" parTransId="{AD2B7E89-1072-4E13-8AFE-BD85764AA3CB}" sibTransId="{FBE6C9DB-19C1-44C1-B96F-2D629829E88A}"/>
    <dgm:cxn modelId="{FEE15BE2-DFF4-4B2B-A0C7-8B01ABA09445}" srcId="{94D9374B-5229-438C-937D-5FDBB53A3794}" destId="{4AE51E83-6EEB-4480-A0F5-66A94B369614}" srcOrd="1" destOrd="0" parTransId="{EED722B0-189B-41A6-8806-6F52354DB127}" sibTransId="{6F7260EE-0526-4A55-9F77-AA09CC96D3CD}"/>
    <dgm:cxn modelId="{BB24ABF0-EFBD-4485-9AC7-A808C78DAE0D}" type="presOf" srcId="{4AE51E83-6EEB-4480-A0F5-66A94B369614}" destId="{A505C607-15C9-49B4-A829-6EA76935AA76}" srcOrd="0" destOrd="0" presId="urn:microsoft.com/office/officeart/2005/8/layout/vList2"/>
    <dgm:cxn modelId="{645E7819-5C0E-4C78-B5E0-83150FCD01ED}" type="presParOf" srcId="{7292909B-D970-4CF9-B2FE-EA52DE2D95F7}" destId="{3ECDF2EF-FA55-4798-9B52-DFDD48507024}" srcOrd="0" destOrd="0" presId="urn:microsoft.com/office/officeart/2005/8/layout/vList2"/>
    <dgm:cxn modelId="{34EF4507-A190-409A-9274-D1F41BB8620D}" type="presParOf" srcId="{7292909B-D970-4CF9-B2FE-EA52DE2D95F7}" destId="{31086768-40C7-49A5-9171-69971A3D3827}" srcOrd="1" destOrd="0" presId="urn:microsoft.com/office/officeart/2005/8/layout/vList2"/>
    <dgm:cxn modelId="{72E09D48-C5F5-4809-9036-DBB8727F4797}" type="presParOf" srcId="{7292909B-D970-4CF9-B2FE-EA52DE2D95F7}" destId="{A505C607-15C9-49B4-A829-6EA76935AA76}" srcOrd="2" destOrd="0" presId="urn:microsoft.com/office/officeart/2005/8/layout/vList2"/>
    <dgm:cxn modelId="{D6399DCC-B1E8-4A54-B3E4-7E90A52062CE}" type="presParOf" srcId="{7292909B-D970-4CF9-B2FE-EA52DE2D95F7}" destId="{F058EDE2-EAD4-4848-A478-B73463C1183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CDF2EF-FA55-4798-9B52-DFDD48507024}">
      <dsp:nvSpPr>
        <dsp:cNvPr id="0" name=""/>
        <dsp:cNvSpPr/>
      </dsp:nvSpPr>
      <dsp:spPr>
        <a:xfrm>
          <a:off x="0" y="24367"/>
          <a:ext cx="6231039" cy="761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>
              <a:latin typeface="Calibri Light" panose="020F0302020204030204"/>
            </a:rPr>
            <a:t>Юго-Восточная Азия</a:t>
          </a:r>
          <a:endParaRPr lang="ru-RU" sz="3100" kern="1200"/>
        </a:p>
      </dsp:txBody>
      <dsp:txXfrm>
        <a:off x="37182" y="61549"/>
        <a:ext cx="6156675" cy="687306"/>
      </dsp:txXfrm>
    </dsp:sp>
    <dsp:sp modelId="{31086768-40C7-49A5-9171-69971A3D3827}">
      <dsp:nvSpPr>
        <dsp:cNvPr id="0" name=""/>
        <dsp:cNvSpPr/>
      </dsp:nvSpPr>
      <dsp:spPr>
        <a:xfrm>
          <a:off x="0" y="786037"/>
          <a:ext cx="6231039" cy="1251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835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400" kern="1200">
              <a:latin typeface="Calibri Light" panose="020F0302020204030204"/>
            </a:rPr>
            <a:t>Индонезия</a:t>
          </a:r>
          <a:endParaRPr lang="ru-RU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400" kern="1200">
              <a:latin typeface="Calibri Light" panose="020F0302020204030204"/>
            </a:rPr>
            <a:t>Вьетнам</a:t>
          </a:r>
          <a:endParaRPr lang="ru-RU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400" kern="1200">
              <a:latin typeface="Calibri Light" panose="020F0302020204030204"/>
            </a:rPr>
            <a:t>Таиланд</a:t>
          </a:r>
        </a:p>
      </dsp:txBody>
      <dsp:txXfrm>
        <a:off x="0" y="786037"/>
        <a:ext cx="6231039" cy="1251315"/>
      </dsp:txXfrm>
    </dsp:sp>
    <dsp:sp modelId="{A505C607-15C9-49B4-A829-6EA76935AA76}">
      <dsp:nvSpPr>
        <dsp:cNvPr id="0" name=""/>
        <dsp:cNvSpPr/>
      </dsp:nvSpPr>
      <dsp:spPr>
        <a:xfrm>
          <a:off x="0" y="2037352"/>
          <a:ext cx="6231039" cy="761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>
              <a:latin typeface="Calibri Light" panose="020F0302020204030204"/>
            </a:rPr>
            <a:t>Центральная Азия</a:t>
          </a:r>
          <a:endParaRPr lang="ru-RU" sz="3100" kern="1200"/>
        </a:p>
      </dsp:txBody>
      <dsp:txXfrm>
        <a:off x="37182" y="2074534"/>
        <a:ext cx="6156675" cy="687306"/>
      </dsp:txXfrm>
    </dsp:sp>
    <dsp:sp modelId="{F058EDE2-EAD4-4848-A478-B73463C11833}">
      <dsp:nvSpPr>
        <dsp:cNvPr id="0" name=""/>
        <dsp:cNvSpPr/>
      </dsp:nvSpPr>
      <dsp:spPr>
        <a:xfrm>
          <a:off x="0" y="2799022"/>
          <a:ext cx="6231039" cy="834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835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400" kern="1200">
              <a:latin typeface="Calibri Light" panose="020F0302020204030204"/>
            </a:rPr>
            <a:t>Казахстан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400" kern="1200">
              <a:latin typeface="Calibri Light" panose="020F0302020204030204"/>
            </a:rPr>
            <a:t>Узбекистан</a:t>
          </a:r>
        </a:p>
      </dsp:txBody>
      <dsp:txXfrm>
        <a:off x="0" y="2799022"/>
        <a:ext cx="6231039" cy="834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>
                <a:latin typeface="HSE Sans" panose="02000000000000000000" pitchFamily="2" charset="0"/>
              </a:rPr>
              <a:t>Название факультета</a:t>
            </a:r>
            <a:br>
              <a:rPr lang="ru-RU">
                <a:latin typeface="HSE Sans" panose="02000000000000000000" pitchFamily="2" charset="0"/>
              </a:rPr>
            </a:br>
            <a:r>
              <a:rPr lang="ru-RU">
                <a:latin typeface="HSE Sans" panose="02000000000000000000" pitchFamily="2" charset="0"/>
              </a:rPr>
              <a:t>в две строки</a:t>
            </a:r>
            <a:r>
              <a:rPr lang="en-GB">
                <a:latin typeface="HSE Sans" panose="02000000000000000000" pitchFamily="2" charset="0"/>
              </a:rPr>
              <a:t> (16 </a:t>
            </a:r>
            <a:r>
              <a:rPr lang="en-GB" err="1">
                <a:latin typeface="HSE Sans" panose="02000000000000000000" pitchFamily="2" charset="0"/>
              </a:rPr>
              <a:t>pt</a:t>
            </a:r>
            <a:r>
              <a:rPr lang="en-GB">
                <a:latin typeface="HSE Sans" panose="02000000000000000000" pitchFamily="2" charset="0"/>
              </a:rPr>
              <a:t>)</a:t>
            </a:r>
            <a:endParaRPr lang="ru-RU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>
                <a:latin typeface="HSE Sans" panose="02000000000000000000" pitchFamily="2" charset="0"/>
              </a:rPr>
            </a:br>
            <a:r>
              <a:rPr lang="ru-RU" sz="1200">
                <a:latin typeface="HSE Sans" panose="02000000000000000000" pitchFamily="2" charset="0"/>
              </a:rPr>
              <a:t>в две или три строки</a:t>
            </a:r>
            <a:r>
              <a:rPr lang="en-GB" sz="1200">
                <a:latin typeface="HSE Sans" panose="02000000000000000000" pitchFamily="2" charset="0"/>
              </a:rPr>
              <a:t> (12pt)</a:t>
            </a:r>
            <a:endParaRPr lang="ru-RU" sz="120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>
                <a:latin typeface="HSE Sans" panose="02000000000000000000" pitchFamily="2" charset="0"/>
              </a:rPr>
              <a:t>Москва</a:t>
            </a:r>
            <a:br>
              <a:rPr lang="ru-RU" sz="1200">
                <a:latin typeface="HSE Sans" panose="02000000000000000000" pitchFamily="2" charset="0"/>
              </a:rPr>
            </a:br>
            <a:r>
              <a:rPr lang="ru-RU" sz="1200">
                <a:latin typeface="HSE Sans" panose="02000000000000000000" pitchFamily="2" charset="0"/>
              </a:rPr>
              <a:t>2022</a:t>
            </a:r>
            <a:r>
              <a:rPr lang="en-GB" sz="1200">
                <a:latin typeface="HSE Sans" panose="02000000000000000000" pitchFamily="2" charset="0"/>
              </a:rPr>
              <a:t> (12pt)</a:t>
            </a:r>
            <a:endParaRPr lang="ru-RU" sz="120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>
                <a:latin typeface="HSE Sans" panose="02000000000000000000" pitchFamily="2" charset="0"/>
              </a:rPr>
              <a:t> (16 </a:t>
            </a:r>
            <a:r>
              <a:rPr lang="en-GB" sz="1600" err="1">
                <a:latin typeface="HSE Sans" panose="02000000000000000000" pitchFamily="2" charset="0"/>
              </a:rPr>
              <a:t>pt</a:t>
            </a:r>
            <a:r>
              <a:rPr lang="en-GB" sz="1600">
                <a:latin typeface="HSE Sans" panose="02000000000000000000" pitchFamily="2" charset="0"/>
              </a:rPr>
              <a:t>)</a:t>
            </a:r>
            <a:endParaRPr lang="ru-RU" sz="160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4113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/>
              <a:t>Небольшие куски текста (13</a:t>
            </a:r>
            <a:r>
              <a:rPr lang="en-US" err="1"/>
              <a:t>pt</a:t>
            </a:r>
            <a:r>
              <a:rPr lang="en-US"/>
              <a:t>) </a:t>
            </a:r>
            <a:r>
              <a:rPr lang="ru-RU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>
                <a:latin typeface="HSE Sans" panose="02000000000000000000" pitchFamily="2" charset="0"/>
              </a:rPr>
            </a:br>
            <a:r>
              <a:rPr lang="ru-RU" sz="1000">
                <a:latin typeface="HSE Sans" panose="02000000000000000000" pitchFamily="2" charset="0"/>
              </a:rPr>
              <a:t>в две или три строки</a:t>
            </a:r>
            <a:r>
              <a:rPr lang="en-GB" sz="1000">
                <a:latin typeface="HSE Sans" panose="02000000000000000000" pitchFamily="2" charset="0"/>
              </a:rPr>
              <a:t> (10pt)</a:t>
            </a:r>
            <a:endParaRPr lang="ru-RU" sz="100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>
                <a:latin typeface="HSE Sans" panose="02000000000000000000" pitchFamily="2" charset="0"/>
              </a:rPr>
              <a:t> (10pt)</a:t>
            </a:r>
            <a:endParaRPr lang="ru-RU" sz="100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>
                <a:latin typeface="HSE Sans" panose="02000000000000000000" pitchFamily="2" charset="0"/>
              </a:rPr>
              <a:t> (10pt)</a:t>
            </a:r>
            <a:endParaRPr lang="ru-RU" sz="100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74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DE27C859-478F-3648-8A9D-2C85DBDCAC0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58EA1144-CFD8-1D47-B430-7014F576043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96EDC73C-5A3C-014E-8E52-04CAFCA9B20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88681-53A8-3B45-B80A-372EDFB53883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EDA7D8BF-DF37-704F-B77F-7E40752ACE25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>
                <a:latin typeface="HSE Sans" panose="02000000000000000000" pitchFamily="2" charset="0"/>
              </a:rPr>
            </a:br>
            <a:r>
              <a:rPr lang="ru-RU" sz="1000">
                <a:latin typeface="HSE Sans" panose="02000000000000000000" pitchFamily="2" charset="0"/>
              </a:rPr>
              <a:t>в две или три строки</a:t>
            </a:r>
            <a:r>
              <a:rPr lang="en-GB" sz="1000">
                <a:latin typeface="HSE Sans" panose="02000000000000000000" pitchFamily="2" charset="0"/>
              </a:rPr>
              <a:t> (10pt)</a:t>
            </a:r>
            <a:endParaRPr lang="ru-RU" sz="100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E8AA3569-5054-7D47-AB14-BCFB0440D0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>
                <a:latin typeface="HSE Sans" panose="02000000000000000000" pitchFamily="2" charset="0"/>
              </a:rPr>
              <a:t> (10pt)</a:t>
            </a:r>
            <a:endParaRPr lang="ru-RU" sz="100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sp>
        <p:nvSpPr>
          <p:cNvPr id="18" name="Текст 39">
            <a:extLst>
              <a:ext uri="{FF2B5EF4-FFF2-40B4-BE49-F238E27FC236}">
                <a16:creationId xmlns:a16="http://schemas.microsoft.com/office/drawing/2014/main" id="{8A048480-30C9-044E-8C2E-0F67398FEE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>
                <a:latin typeface="HSE Sans" panose="02000000000000000000" pitchFamily="2" charset="0"/>
              </a:rPr>
              <a:t> (10pt)</a:t>
            </a:r>
            <a:endParaRPr lang="ru-RU" sz="100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26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967" y="2404670"/>
            <a:ext cx="9976491" cy="1978323"/>
          </a:xfrm>
        </p:spPr>
        <p:txBody>
          <a:bodyPr>
            <a:normAutofit/>
          </a:bodyPr>
          <a:lstStyle/>
          <a:p>
            <a:pPr algn="ctr"/>
            <a:r>
              <a:rPr lang="ru-RU"/>
              <a:t>Перспективы взаимодействия стран БРИКС+ в Арктике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74947" y="1187841"/>
            <a:ext cx="3848717" cy="1006719"/>
          </a:xfrm>
        </p:spPr>
        <p:txBody>
          <a:bodyPr/>
          <a:lstStyle/>
          <a:p>
            <a:r>
              <a:rPr lang="ru-RU" sz="1200" dirty="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Москва, 2024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4AFB2BF-A7AB-5648-ADCD-2A7F1BD358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7967" y="4824914"/>
            <a:ext cx="9978785" cy="652860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ru-RU" dirty="0"/>
              <a:t>Стрельникова Ирина Александровна, руководитель НУГ</a:t>
            </a:r>
          </a:p>
          <a:p>
            <a:r>
              <a:rPr lang="ru-RU" dirty="0"/>
              <a:t>Набиев </a:t>
            </a:r>
            <a:r>
              <a:rPr lang="ru-RU" dirty="0" err="1"/>
              <a:t>Хусравхон</a:t>
            </a:r>
            <a:r>
              <a:rPr lang="ru-RU" dirty="0"/>
              <a:t> </a:t>
            </a:r>
            <a:r>
              <a:rPr lang="ru-RU" dirty="0" err="1"/>
              <a:t>Хуршедович</a:t>
            </a:r>
            <a:r>
              <a:rPr lang="ru-RU" dirty="0"/>
              <a:t>, член НУГ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521686" cy="777025"/>
          </a:xfrm>
        </p:spPr>
        <p:txBody>
          <a:bodyPr/>
          <a:lstStyle/>
          <a:p>
            <a:pPr algn="ctr"/>
            <a:r>
              <a:rPr lang="ru-RU">
                <a:solidFill>
                  <a:srgbClr val="002060"/>
                </a:solidFill>
              </a:rPr>
              <a:t>Российско-индийское сотрудничество в Арктике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3"/>
            <a:ext cx="11023256" cy="4155233"/>
          </a:xfrm>
        </p:spPr>
        <p:txBody>
          <a:bodyPr vert="horz" lIns="0" tIns="0" rIns="0" bIns="45720" rtlCol="0" anchor="t">
            <a:noAutofit/>
          </a:bodyPr>
          <a:lstStyle/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 i="1">
                <a:solidFill>
                  <a:srgbClr val="FF0000"/>
                </a:solidFill>
                <a:latin typeface="Arial"/>
                <a:cs typeface="Arial"/>
              </a:rPr>
              <a:t>Арктическая геологоразведка и добыча полезных ископаемых – в рамках проекта «Сахалин-1» 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индийская </a:t>
            </a:r>
            <a:r>
              <a:rPr lang="en-US" sz="1800" b="1" i="1">
                <a:solidFill>
                  <a:srgbClr val="FF0000"/>
                </a:solidFill>
                <a:latin typeface="Arial"/>
                <a:cs typeface="Arial"/>
              </a:rPr>
              <a:t>«Oil and National Gas Corporation»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 имеет долю в 20%</a:t>
            </a:r>
            <a:r>
              <a:rPr lang="en-US" sz="1800" b="1">
                <a:solidFill>
                  <a:schemeClr val="tx1"/>
                </a:solidFill>
                <a:latin typeface="Arial"/>
                <a:cs typeface="Arial"/>
              </a:rPr>
              <a:t>;</a:t>
            </a:r>
            <a:endParaRPr lang="en-US" sz="18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Индия заинтересована в развитии СМП в рамках проекта международного </a:t>
            </a:r>
            <a:r>
              <a:rPr lang="ru-RU" sz="1800" b="1" i="1">
                <a:solidFill>
                  <a:srgbClr val="FF0000"/>
                </a:solidFill>
                <a:latin typeface="Arial"/>
                <a:cs typeface="Arial"/>
              </a:rPr>
              <a:t>транспортного коридора «Север-Юг»</a:t>
            </a:r>
            <a:r>
              <a:rPr lang="en-US" sz="1800" b="1">
                <a:solidFill>
                  <a:schemeClr val="tx1"/>
                </a:solidFill>
                <a:latin typeface="Arial"/>
                <a:cs typeface="Arial"/>
              </a:rPr>
              <a:t>.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1800" b="1" i="1">
                <a:solidFill>
                  <a:srgbClr val="FF0000"/>
                </a:solidFill>
                <a:latin typeface="Arial"/>
                <a:cs typeface="Arial"/>
              </a:rPr>
              <a:t>Морской транспортный коридор «Владивосток-Ченнаи». 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Для Индии этот маршрут интересен тем, что открывает возможность ускоренной транспортировки углеводородов, добываемых в российской Арктике. </a:t>
            </a:r>
            <a:endParaRPr lang="en-US" sz="18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Индийские компании активно участвуют </a:t>
            </a:r>
            <a:r>
              <a:rPr lang="ru-RU" sz="1800" b="1">
                <a:solidFill>
                  <a:srgbClr val="FF0000"/>
                </a:solidFill>
                <a:latin typeface="Arial"/>
                <a:cs typeface="Arial"/>
              </a:rPr>
              <a:t>в освоении Ванкорского месторождения в Арктике. </a:t>
            </a:r>
            <a:endParaRPr lang="en-US" sz="1800">
              <a:solidFill>
                <a:srgbClr val="000000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rgbClr val="FF0000"/>
                </a:solidFill>
                <a:latin typeface="Arial"/>
                <a:cs typeface="Arial"/>
              </a:rPr>
              <a:t>После покупки индийской ONGC </a:t>
            </a:r>
            <a:r>
              <a:rPr lang="ru-RU" sz="1800" b="1" err="1">
                <a:solidFill>
                  <a:srgbClr val="FF0000"/>
                </a:solidFill>
                <a:latin typeface="Arial"/>
                <a:cs typeface="Arial"/>
              </a:rPr>
              <a:t>Videsh</a:t>
            </a:r>
            <a:r>
              <a:rPr lang="ru-RU" sz="1800" b="1">
                <a:solidFill>
                  <a:srgbClr val="FF0000"/>
                </a:solidFill>
                <a:latin typeface="Arial"/>
                <a:cs typeface="Arial"/>
              </a:rPr>
              <a:t> Limited 26% акций компании АО «Ванкорнефть» доля индийских государственных компаний в проекте составила 49,9%.</a:t>
            </a:r>
            <a:endParaRPr lang="en-US" sz="1800">
              <a:solidFill>
                <a:srgbClr val="000000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В 2023 г. между ПАО «НК «Роснефть» и Indian Oil Company было заключено соглашение о существенном увеличении поставок нефти в Индию и диверсификации ее сортов. </a:t>
            </a:r>
            <a:endParaRPr lang="en-US" sz="18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2024 г.- </a:t>
            </a:r>
            <a:r>
              <a:rPr lang="ru-RU" sz="1800" b="1" i="1">
                <a:solidFill>
                  <a:srgbClr val="FF0000"/>
                </a:solidFill>
                <a:latin typeface="Arial"/>
                <a:cs typeface="Arial"/>
              </a:rPr>
              <a:t>готовность создать совместный рабочий орган 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в рамках МПК для взаимодействия с использованием СМП; </a:t>
            </a:r>
            <a:r>
              <a:rPr lang="ru-RU" sz="1800" b="1" i="1">
                <a:solidFill>
                  <a:srgbClr val="FF0000"/>
                </a:solidFill>
                <a:latin typeface="Arial"/>
                <a:cs typeface="Arial"/>
              </a:rPr>
              <a:t>соглашение об активизации сотрудничества на Дальнем Востоке и в Арктике</a:t>
            </a:r>
            <a:r>
              <a:rPr lang="ru-RU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- Программа рассчитана на 2024–2029 гг. </a:t>
            </a:r>
            <a:endParaRPr lang="ru-RU" sz="1800">
              <a:solidFill>
                <a:schemeClr val="tx1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 dirty="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148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521686" cy="777025"/>
          </a:xfrm>
        </p:spPr>
        <p:txBody>
          <a:bodyPr/>
          <a:lstStyle/>
          <a:p>
            <a:pPr algn="ctr"/>
            <a:r>
              <a:rPr lang="ru-RU">
                <a:solidFill>
                  <a:srgbClr val="002060"/>
                </a:solidFill>
              </a:rPr>
              <a:t>Арктическая политика Бразилии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3"/>
            <a:ext cx="11013611" cy="4155233"/>
          </a:xfrm>
        </p:spPr>
        <p:txBody>
          <a:bodyPr vert="horz" lIns="0" tIns="0" rIns="0" bIns="45720" rtlCol="0" anchor="t">
            <a:noAutofit/>
          </a:bodyPr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b="1">
                <a:solidFill>
                  <a:schemeClr val="tx1"/>
                </a:solidFill>
                <a:latin typeface="Segoe UI"/>
                <a:cs typeface="Segoe UI"/>
              </a:rPr>
              <a:t>Несмотря на то, что деятельность Бразилии на Северном полюсе на сегодняшний день </a:t>
            </a:r>
            <a:r>
              <a:rPr lang="ru-RU" sz="2000" b="1" u="sng">
                <a:solidFill>
                  <a:schemeClr val="tx1"/>
                </a:solidFill>
                <a:latin typeface="Segoe UI"/>
                <a:cs typeface="Segoe UI"/>
              </a:rPr>
              <a:t>не имеет институциональной основы</a:t>
            </a:r>
            <a:r>
              <a:rPr lang="ru-RU" sz="2000" b="1">
                <a:solidFill>
                  <a:schemeClr val="tx1"/>
                </a:solidFill>
                <a:latin typeface="Segoe UI"/>
                <a:cs typeface="Segoe UI"/>
              </a:rPr>
              <a:t>, дискуссия о перспективах участия страны в институтах управления Арктикой открыта с 2010 г.</a:t>
            </a:r>
            <a:endParaRPr lang="en-US" sz="20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b="1">
                <a:solidFill>
                  <a:schemeClr val="tx1"/>
                </a:solidFill>
                <a:latin typeface="Segoe UI"/>
                <a:cs typeface="Segoe UI"/>
              </a:rPr>
              <a:t>Однако она </a:t>
            </a:r>
            <a:r>
              <a:rPr lang="ru-RU" sz="2000" b="1">
                <a:solidFill>
                  <a:srgbClr val="FF0000"/>
                </a:solidFill>
                <a:latin typeface="Segoe UI"/>
                <a:cs typeface="Segoe UI"/>
              </a:rPr>
              <a:t>стала частью официальной повестки Бразилии лишь в 2022 г</a:t>
            </a:r>
            <a:r>
              <a:rPr lang="ru-RU" sz="2000" b="1" u="sng">
                <a:solidFill>
                  <a:srgbClr val="FF0000"/>
                </a:solidFill>
                <a:latin typeface="Segoe UI"/>
                <a:cs typeface="Segoe UI"/>
              </a:rPr>
              <a:t>.</a:t>
            </a:r>
            <a:r>
              <a:rPr lang="ru-RU" sz="2000" b="1" u="sng">
                <a:solidFill>
                  <a:schemeClr val="tx1"/>
                </a:solidFill>
                <a:latin typeface="Segoe UI"/>
                <a:cs typeface="Segoe UI"/>
              </a:rPr>
              <a:t> после рекомендаций Межминистерской комиссии по морским ресурсам Бразилии о подаче заявки на вступление в АС в статусе наблюдателя и подписании </a:t>
            </a:r>
            <a:r>
              <a:rPr lang="ru-RU" sz="2000" b="1" u="sng" err="1">
                <a:solidFill>
                  <a:schemeClr val="tx1"/>
                </a:solidFill>
                <a:latin typeface="Segoe UI"/>
                <a:cs typeface="Segoe UI"/>
              </a:rPr>
              <a:t>Шпицбергенского</a:t>
            </a:r>
            <a:r>
              <a:rPr lang="ru-RU" sz="2000" b="1" u="sng">
                <a:solidFill>
                  <a:schemeClr val="tx1"/>
                </a:solidFill>
                <a:latin typeface="Segoe UI"/>
                <a:cs typeface="Segoe UI"/>
              </a:rPr>
              <a:t> трактата. </a:t>
            </a:r>
            <a:endParaRPr lang="en-US" sz="20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b="1" u="sng">
                <a:solidFill>
                  <a:schemeClr val="tx1"/>
                </a:solidFill>
                <a:latin typeface="Segoe UI"/>
                <a:cs typeface="Segoe UI"/>
              </a:rPr>
              <a:t>В 2023 г. Бразилия осуществила первую Арктическую экспедицию. </a:t>
            </a:r>
            <a:r>
              <a:rPr lang="ru-RU" sz="2000" b="1" u="sng">
                <a:solidFill>
                  <a:srgbClr val="FF0000"/>
                </a:solidFill>
                <a:latin typeface="Segoe UI"/>
                <a:cs typeface="Segoe UI"/>
              </a:rPr>
              <a:t>На официальном уровне принят новый десятилетний план, представляющий основные приоритеты государства в сфере полярных исследований. </a:t>
            </a:r>
            <a:endParaRPr lang="en-US" sz="20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b="1" u="sng">
                <a:solidFill>
                  <a:srgbClr val="FF0000"/>
                </a:solidFill>
                <a:latin typeface="Segoe UI"/>
                <a:cs typeface="Segoe UI"/>
              </a:rPr>
              <a:t>Из 86 страниц доклада 4 страницы отдельно посвящено Арктике (и так впервые).</a:t>
            </a:r>
            <a:r>
              <a:rPr lang="ru-RU" sz="2000">
                <a:solidFill>
                  <a:schemeClr val="tx1"/>
                </a:solidFill>
              </a:rPr>
              <a:t>    </a:t>
            </a:r>
            <a:r>
              <a:rPr lang="ru-RU" sz="2400">
                <a:solidFill>
                  <a:schemeClr val="tx1"/>
                </a:solidFill>
              </a:rPr>
              <a:t>       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 dirty="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823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322398"/>
            <a:ext cx="10521686" cy="777025"/>
          </a:xfrm>
        </p:spPr>
        <p:txBody>
          <a:bodyPr/>
          <a:lstStyle/>
          <a:p>
            <a:pPr algn="ctr"/>
            <a:r>
              <a:rPr lang="ru-RU">
                <a:solidFill>
                  <a:srgbClr val="002060"/>
                </a:solidFill>
              </a:rPr>
              <a:t>Общая полярная повестка БРИКС?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1964904"/>
            <a:ext cx="11139003" cy="4569992"/>
          </a:xfrm>
        </p:spPr>
        <p:txBody>
          <a:bodyPr vert="horz" lIns="0" tIns="0" rIns="0" bIns="45720" rtlCol="0" anchor="t">
            <a:noAutofit/>
          </a:bodyPr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b="1">
                <a:solidFill>
                  <a:schemeClr val="tx1"/>
                </a:solidFill>
                <a:latin typeface="Segoe UI"/>
                <a:cs typeface="Segoe UI"/>
              </a:rPr>
              <a:t>В перспективе да, поскольку:</a:t>
            </a:r>
            <a:endParaRPr lang="en-US" sz="24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4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b="1">
                <a:solidFill>
                  <a:schemeClr val="tx1"/>
                </a:solidFill>
                <a:latin typeface="Segoe UI"/>
                <a:cs typeface="Segoe UI"/>
              </a:rPr>
              <a:t>1) у новых стран БРИКС+ наблюдается ярко выраженная </a:t>
            </a:r>
            <a:r>
              <a:rPr lang="ru-RU" sz="2400" b="1" u="sng">
                <a:solidFill>
                  <a:srgbClr val="FF0000"/>
                </a:solidFill>
                <a:latin typeface="Segoe UI"/>
                <a:cs typeface="Segoe UI"/>
              </a:rPr>
              <a:t>тенденция обозначить свое присутствие в Полярных регионах,</a:t>
            </a:r>
            <a:r>
              <a:rPr lang="ru-RU" sz="2400" b="1">
                <a:solidFill>
                  <a:schemeClr val="tx1"/>
                </a:solidFill>
                <a:latin typeface="Segoe UI"/>
                <a:cs typeface="Segoe UI"/>
              </a:rPr>
              <a:t> через развитие международного сотрудничества в таких областях как наука и образование, борьба с изменениями климата, зеленая энергетика, судоходство и логистика, туризм;</a:t>
            </a:r>
            <a:endParaRPr lang="en-US" sz="24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b="1">
                <a:solidFill>
                  <a:schemeClr val="tx1"/>
                </a:solidFill>
                <a:latin typeface="Segoe UI"/>
                <a:cs typeface="Segoe UI"/>
              </a:rPr>
              <a:t>2) проблемы, которые возникают в рамках всех трех полюсов – Северного, Южного и третьего Полюса - Гималаев, </a:t>
            </a:r>
            <a:r>
              <a:rPr lang="ru-RU" sz="2400" b="1" u="sng">
                <a:solidFill>
                  <a:srgbClr val="FF0000"/>
                </a:solidFill>
                <a:latin typeface="Segoe UI"/>
                <a:cs typeface="Segoe UI"/>
              </a:rPr>
              <a:t>являются во многом общими</a:t>
            </a:r>
            <a:r>
              <a:rPr lang="ru-RU" sz="2400" b="1" u="sng">
                <a:solidFill>
                  <a:schemeClr val="tx1"/>
                </a:solidFill>
                <a:latin typeface="Segoe UI"/>
                <a:cs typeface="Segoe UI"/>
              </a:rPr>
              <a:t>;</a:t>
            </a:r>
            <a:endParaRPr lang="en-US" sz="24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b="1">
                <a:solidFill>
                  <a:schemeClr val="tx1"/>
                </a:solidFill>
                <a:latin typeface="Segoe UI"/>
                <a:cs typeface="Segoe UI"/>
              </a:rPr>
              <a:t>3) Проблемы решаются легче </a:t>
            </a:r>
            <a:r>
              <a:rPr lang="ru-RU" sz="2400" b="1" u="sng">
                <a:solidFill>
                  <a:srgbClr val="FF0000"/>
                </a:solidFill>
                <a:latin typeface="Segoe UI"/>
                <a:cs typeface="Segoe UI"/>
              </a:rPr>
              <a:t>совместными усилиями,</a:t>
            </a:r>
            <a:r>
              <a:rPr lang="ru-RU" sz="2400" b="1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Segoe UI"/>
                <a:cs typeface="Segoe UI"/>
              </a:rPr>
              <a:t>объединив знания, методики, опыт международного сообщества в рамках БРИКС+. </a:t>
            </a:r>
            <a:r>
              <a:rPr lang="ru-RU" sz="2400">
                <a:solidFill>
                  <a:schemeClr val="tx1"/>
                </a:solidFill>
              </a:rPr>
              <a:t>          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  <a:endParaRPr lang="ru-RU" sz="1000" dirty="0">
              <a:solidFill>
                <a:srgbClr val="0E2D69"/>
              </a:solidFill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449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521686" cy="777025"/>
          </a:xfrm>
        </p:spPr>
        <p:txBody>
          <a:bodyPr/>
          <a:lstStyle/>
          <a:p>
            <a:pPr algn="ctr"/>
            <a:r>
              <a:rPr lang="ru-RU">
                <a:solidFill>
                  <a:srgbClr val="002060"/>
                </a:solidFill>
              </a:rPr>
              <a:t>Многостороннее научно-технологическое сотрудничество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3"/>
            <a:ext cx="11013611" cy="4155233"/>
          </a:xfrm>
        </p:spPr>
        <p:txBody>
          <a:bodyPr vert="horz" lIns="0" tIns="0" rIns="0" bIns="45720" rtlCol="0" anchor="t">
            <a:noAutofit/>
          </a:bodyPr>
          <a:lstStyle/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Московская декларация, которая в том числе учредила </a:t>
            </a:r>
            <a:r>
              <a:rPr lang="ru-RU" sz="1800" b="1">
                <a:solidFill>
                  <a:srgbClr val="FF0000"/>
                </a:solidFill>
                <a:latin typeface="Arial"/>
                <a:cs typeface="Arial"/>
              </a:rPr>
              <a:t>«Исследовательскую и инновационную сетевую платформу стран БРИКС»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1800" b="1" u="sng">
                <a:solidFill>
                  <a:schemeClr val="tx1"/>
                </a:solidFill>
                <a:latin typeface="Arial"/>
                <a:cs typeface="Arial"/>
              </a:rPr>
              <a:t>по пяти направлениям научно-технического сотрудничества, при этом каждая из стран ответственна за одно из направлений</a:t>
            </a:r>
            <a:r>
              <a:rPr lang="ru-RU" sz="1800" b="1" i="1">
                <a:solidFill>
                  <a:schemeClr val="tx1"/>
                </a:solidFill>
                <a:latin typeface="Arial"/>
                <a:cs typeface="Arial"/>
              </a:rPr>
              <a:t> – </a:t>
            </a:r>
            <a:r>
              <a:rPr lang="ru-RU" sz="1800" i="1">
                <a:solidFill>
                  <a:schemeClr val="tx1"/>
                </a:solidFill>
                <a:latin typeface="Arial"/>
                <a:cs typeface="Arial"/>
              </a:rPr>
              <a:t>формирует скоординированный подход внутри научного сообщества стран БРИКС + привлекает к совместной инновационной деятельности наукоемкие промышленные предприятия.</a:t>
            </a:r>
            <a:endParaRPr lang="en-US" sz="18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rgbClr val="FF0000"/>
                </a:solidFill>
                <a:latin typeface="Arial"/>
                <a:cs typeface="Arial"/>
              </a:rPr>
              <a:t>«Меморандум о сотрудничестве и взаимопонимании в сфере науки, технологий и инноваций». </a:t>
            </a:r>
            <a:r>
              <a:rPr lang="ru-RU" sz="1800" b="1" u="sng">
                <a:solidFill>
                  <a:schemeClr val="tx1"/>
                </a:solidFill>
                <a:latin typeface="Arial"/>
                <a:cs typeface="Arial"/>
              </a:rPr>
              <a:t>Основная цель — формирование стратегической системы для сотрудничества в сфере науки, технологий и инноваций между странами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.</a:t>
            </a:r>
            <a:endParaRPr lang="en-US" sz="18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rgbClr val="FF0000"/>
                </a:solidFill>
                <a:latin typeface="Arial"/>
                <a:cs typeface="Arial"/>
              </a:rPr>
              <a:t>Сетевой университет БРИКС 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(программы студенческого обмена, магистратуры и </a:t>
            </a:r>
            <a:r>
              <a:rPr lang="ru-RU" sz="1800" b="1" err="1">
                <a:solidFill>
                  <a:schemeClr val="tx1"/>
                </a:solidFill>
                <a:latin typeface="Arial"/>
                <a:cs typeface="Arial"/>
              </a:rPr>
              <a:t>докторнатуры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).</a:t>
            </a:r>
            <a:endParaRPr lang="en-US" sz="18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 u="sng">
                <a:solidFill>
                  <a:srgbClr val="FF0000"/>
                </a:solidFill>
                <a:latin typeface="Arial"/>
                <a:cs typeface="Arial"/>
              </a:rPr>
              <a:t>Научно-технологическая и инновационная рамочная программ (BRICS STI FP), 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направленная на поддержку исследований в приоритетных областях, которые должны развиваться с помощью многостороннего подхода.</a:t>
            </a:r>
            <a:endParaRPr lang="en-US" sz="18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rgbClr val="FF0000"/>
                </a:solidFill>
                <a:latin typeface="Arial"/>
                <a:cs typeface="Arial"/>
              </a:rPr>
              <a:t>Создание Платформы энергетических исследований БРИКС.</a:t>
            </a:r>
            <a:r>
              <a:rPr lang="ru-RU" sz="1800">
                <a:solidFill>
                  <a:schemeClr val="tx1"/>
                </a:solidFill>
              </a:rPr>
              <a:t>  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  <a:endParaRPr lang="ru-RU" sz="1000" dirty="0">
              <a:solidFill>
                <a:srgbClr val="0E2D69"/>
              </a:solidFill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445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521686" cy="777025"/>
          </a:xfrm>
        </p:spPr>
        <p:txBody>
          <a:bodyPr/>
          <a:lstStyle/>
          <a:p>
            <a:pPr algn="ctr"/>
            <a:r>
              <a:rPr lang="ru-RU">
                <a:solidFill>
                  <a:srgbClr val="002060"/>
                </a:solidFill>
              </a:rPr>
              <a:t>Сотрудничество по защите окружающей среды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3"/>
            <a:ext cx="10917155" cy="4155233"/>
          </a:xfrm>
        </p:spPr>
        <p:txBody>
          <a:bodyPr vert="horz" lIns="0" tIns="0" rIns="0" bIns="45720" rtlCol="0" anchor="t">
            <a:noAutofit/>
          </a:bodyPr>
          <a:lstStyle/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Министры окружающей среды стран БРИКС с 2015 г. организуют встречи для обсуждения общих целей, направлений сотрудничества, принципов и инициатив в области устойчивого развития.</a:t>
            </a:r>
            <a:endParaRPr lang="en-US" sz="18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Создание специальной </a:t>
            </a:r>
            <a:r>
              <a:rPr lang="ru-RU" sz="1800" b="1">
                <a:solidFill>
                  <a:srgbClr val="FF0000"/>
                </a:solidFill>
                <a:latin typeface="Arial"/>
                <a:cs typeface="Arial"/>
              </a:rPr>
              <a:t>«Платформы экологически безопасных технологий БРИКС» 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(BEST).</a:t>
            </a:r>
            <a:endParaRPr lang="en-US" sz="18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rgbClr val="FF0000"/>
                </a:solidFill>
                <a:latin typeface="Arial"/>
                <a:cs typeface="Arial"/>
              </a:rPr>
              <a:t>«Меморандум о взаимопонимании по сотрудничеству в сфере охраны окружающей среды» 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- </a:t>
            </a:r>
            <a:r>
              <a:rPr lang="ru-RU" sz="1800" b="1" u="sng">
                <a:solidFill>
                  <a:schemeClr val="tx1"/>
                </a:solidFill>
                <a:latin typeface="Arial"/>
                <a:cs typeface="Arial"/>
              </a:rPr>
              <a:t>Меморандум способствует укреплению тесного сотрудничества стран БРИКС и продвижению совместных усилий в вопросах, связанных с качеством воздуха и водных ресурсов, биоразнообразием, изменением климата и управлением отходами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.</a:t>
            </a:r>
            <a:endParaRPr lang="en-US" sz="18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В рамках платформы BEST Россия предложила реализовать зонтичную программу </a:t>
            </a:r>
            <a:r>
              <a:rPr lang="ru-RU" sz="1800" b="1">
                <a:solidFill>
                  <a:srgbClr val="FF0000"/>
                </a:solidFill>
                <a:latin typeface="Arial"/>
                <a:cs typeface="Arial"/>
              </a:rPr>
              <a:t>«Чистые реки БРИКС»</a:t>
            </a:r>
            <a:endParaRPr lang="en-US" sz="18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Сотрудничество стран БРИКС в области защиты окружающей среды касается и работы Нового банка развития БРИКС: </a:t>
            </a:r>
            <a:r>
              <a:rPr lang="ru-RU" sz="1800" b="1" u="sng">
                <a:solidFill>
                  <a:schemeClr val="tx1"/>
                </a:solidFill>
                <a:latin typeface="Arial"/>
                <a:cs typeface="Arial"/>
              </a:rPr>
              <a:t>финансирование «зеленых» проектов является одним из направлений поддержки банка.</a:t>
            </a:r>
            <a:r>
              <a:rPr lang="ru-RU" sz="1800">
                <a:solidFill>
                  <a:schemeClr val="tx1"/>
                </a:solidFill>
              </a:rPr>
              <a:t>      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  <a:endParaRPr lang="ru-RU" sz="1000" dirty="0">
              <a:solidFill>
                <a:srgbClr val="0E2D69"/>
              </a:solidFill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00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521686" cy="777025"/>
          </a:xfrm>
        </p:spPr>
        <p:txBody>
          <a:bodyPr/>
          <a:lstStyle/>
          <a:p>
            <a:pPr algn="ctr"/>
            <a:r>
              <a:rPr lang="ru-RU">
                <a:solidFill>
                  <a:srgbClr val="002060"/>
                </a:solidFill>
              </a:rPr>
              <a:t>Полярные исследования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3"/>
            <a:ext cx="11013611" cy="4155233"/>
          </a:xfrm>
        </p:spPr>
        <p:txBody>
          <a:bodyPr vert="horz" lIns="0" tIns="0" rIns="0" bIns="45720" rtlCol="0" anchor="t">
            <a:noAutofit/>
          </a:bodyPr>
          <a:lstStyle/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2400" b="1">
                <a:solidFill>
                  <a:srgbClr val="FF0000"/>
                </a:solidFill>
                <a:latin typeface="Arial"/>
                <a:cs typeface="Arial"/>
              </a:rPr>
              <a:t>Рабочая группа БРИКС по сотрудничеству в океанической и полярной зонах исследований (первое заседание в 2018 г.)</a:t>
            </a:r>
            <a:endParaRPr lang="en-US" sz="24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2400" b="1" u="sng">
                <a:solidFill>
                  <a:schemeClr val="tx1"/>
                </a:solidFill>
                <a:latin typeface="Arial"/>
                <a:cs typeface="Arial"/>
              </a:rPr>
              <a:t>Приоритетные сферы исследований:</a:t>
            </a:r>
            <a:br>
              <a:rPr lang="ru-RU" sz="2400" b="1" u="sng">
                <a:latin typeface="Arial"/>
                <a:cs typeface="Arial"/>
              </a:rPr>
            </a:br>
            <a:r>
              <a:rPr lang="ru-RU" sz="2400" b="1" u="sng">
                <a:solidFill>
                  <a:schemeClr val="tx1"/>
                </a:solidFill>
                <a:latin typeface="Arial"/>
                <a:cs typeface="Arial"/>
              </a:rPr>
              <a:t>- современные технологии наблюдения и прогнозирования изменений </a:t>
            </a:r>
            <a:r>
              <a:rPr lang="ru-RU" sz="2400" b="1">
                <a:solidFill>
                  <a:schemeClr val="tx1"/>
                </a:solidFill>
                <a:latin typeface="Arial"/>
                <a:cs typeface="Arial"/>
              </a:rPr>
              <a:t>океана и климата;</a:t>
            </a:r>
            <a:br>
              <a:rPr lang="ru-RU" sz="2400" b="1">
                <a:latin typeface="Arial"/>
                <a:cs typeface="Arial"/>
              </a:rPr>
            </a:br>
            <a:r>
              <a:rPr lang="ru-RU" sz="2400" b="1">
                <a:solidFill>
                  <a:schemeClr val="tx1"/>
                </a:solidFill>
                <a:latin typeface="Arial"/>
                <a:cs typeface="Arial"/>
              </a:rPr>
              <a:t>- жизнеспособность морской экосистемы;</a:t>
            </a:r>
            <a:br>
              <a:rPr lang="ru-RU" sz="2400" b="1">
                <a:latin typeface="Arial"/>
                <a:cs typeface="Arial"/>
              </a:rPr>
            </a:br>
            <a:r>
              <a:rPr lang="ru-RU" sz="2400" b="1">
                <a:solidFill>
                  <a:schemeClr val="tx1"/>
                </a:solidFill>
                <a:latin typeface="Arial"/>
                <a:cs typeface="Arial"/>
              </a:rPr>
              <a:t>-полярные научные исследования, в т.ч. дистанционное зондирование рельефа антарктической поверхности;</a:t>
            </a:r>
            <a:br>
              <a:rPr lang="ru-RU" sz="2400" b="1">
                <a:latin typeface="Arial"/>
                <a:cs typeface="Arial"/>
              </a:rPr>
            </a:br>
            <a:r>
              <a:rPr lang="ru-RU" sz="2400" b="1">
                <a:solidFill>
                  <a:schemeClr val="tx1"/>
                </a:solidFill>
                <a:latin typeface="Arial"/>
                <a:cs typeface="Arial"/>
              </a:rPr>
              <a:t>- наблюдение за космосом из полярных регионов</a:t>
            </a:r>
            <a:r>
              <a:rPr lang="ru-RU" sz="2400">
                <a:solidFill>
                  <a:schemeClr val="tx1"/>
                </a:solidFill>
              </a:rPr>
              <a:t>           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 dirty="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175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521686" cy="777025"/>
          </a:xfrm>
        </p:spPr>
        <p:txBody>
          <a:bodyPr/>
          <a:lstStyle/>
          <a:p>
            <a:pPr algn="ctr"/>
            <a:r>
              <a:rPr lang="ru-RU">
                <a:solidFill>
                  <a:srgbClr val="002060"/>
                </a:solidFill>
              </a:rPr>
              <a:t>Разработка арктических ресурсов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3"/>
            <a:ext cx="11013611" cy="4155233"/>
          </a:xfrm>
        </p:spPr>
        <p:txBody>
          <a:bodyPr vert="horz" lIns="0" tIns="0" rIns="0" bIns="45720" rtlCol="0" anchor="t">
            <a:noAutofit/>
          </a:bodyPr>
          <a:lstStyle/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2000" b="1" u="sng">
                <a:solidFill>
                  <a:srgbClr val="FF0000"/>
                </a:solidFill>
                <a:latin typeface="Arial"/>
                <a:cs typeface="Arial"/>
              </a:rPr>
              <a:t>В сфере геологоразведки возможно вовлечение китайских, индийских, бразильских и южноафриканских компаний в арктический проект «Восток Ойл», а также дальнейшее расширение портфолио инвестиционных проектов в сфере производства сжиженного природного газа «Арктик СПГ-2» и «Ямал СПГ» с учетом ухода части иностранных партнеров из этих проектов</a:t>
            </a:r>
            <a:r>
              <a:rPr lang="ru-RU" sz="2000">
                <a:solidFill>
                  <a:schemeClr val="tx1"/>
                </a:solidFill>
                <a:latin typeface="Arial"/>
                <a:cs typeface="Arial"/>
              </a:rPr>
              <a:t>. 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2000">
                <a:solidFill>
                  <a:schemeClr val="tx1"/>
                </a:solidFill>
                <a:latin typeface="Arial"/>
                <a:cs typeface="Arial"/>
              </a:rPr>
              <a:t>В этой связи </a:t>
            </a:r>
            <a:r>
              <a:rPr lang="ru-RU" sz="2000" b="1" u="sng">
                <a:solidFill>
                  <a:schemeClr val="accent1"/>
                </a:solidFill>
                <a:latin typeface="Arial"/>
                <a:cs typeface="Arial"/>
              </a:rPr>
              <a:t>необходимо проработать нормативно-правовую базу для обеспечения инвестиционного и технологического взаимодействия российских, китайских, индийских, бразильских и южноафриканских компаний.</a:t>
            </a:r>
            <a:endParaRPr lang="en-US" sz="2000">
              <a:solidFill>
                <a:schemeClr val="accent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2000">
                <a:solidFill>
                  <a:schemeClr val="tx1"/>
                </a:solidFill>
                <a:latin typeface="Arial"/>
                <a:cs typeface="Arial"/>
              </a:rPr>
              <a:t>Арктика богата редкими и редкоземельными металлами, которые используются в производстве оборудования ВИЭ, в частности, никеля, кобальта, лития, что повышает инвестиционную привлекательность проектов по разработке арктических ресурсов российских и зарубежных компаний в условиях глобального </a:t>
            </a:r>
            <a:r>
              <a:rPr lang="ru-RU" sz="2000" err="1">
                <a:solidFill>
                  <a:schemeClr val="tx1"/>
                </a:solidFill>
                <a:latin typeface="Arial"/>
                <a:cs typeface="Arial"/>
              </a:rPr>
              <a:t>энерогоперехода</a:t>
            </a:r>
            <a:r>
              <a:rPr lang="ru-RU" sz="200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ru-RU" sz="2000">
                <a:solidFill>
                  <a:schemeClr val="tx1"/>
                </a:solidFill>
              </a:rPr>
              <a:t>      </a:t>
            </a:r>
            <a:r>
              <a:rPr lang="ru-RU" sz="2400">
                <a:solidFill>
                  <a:schemeClr val="tx1"/>
                </a:solidFill>
              </a:rPr>
              <a:t>     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  <a:endParaRPr lang="ru-RU" sz="1000" dirty="0">
              <a:solidFill>
                <a:srgbClr val="0E2D69"/>
              </a:solidFill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565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521686" cy="777025"/>
          </a:xfrm>
        </p:spPr>
        <p:txBody>
          <a:bodyPr/>
          <a:lstStyle/>
          <a:p>
            <a:pPr algn="ctr"/>
            <a:r>
              <a:rPr lang="ru-RU">
                <a:solidFill>
                  <a:srgbClr val="002060"/>
                </a:solidFill>
              </a:rPr>
              <a:t>Транспорт и логистика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3"/>
            <a:ext cx="11013611" cy="4155233"/>
          </a:xfrm>
        </p:spPr>
        <p:txBody>
          <a:bodyPr vert="horz" lIns="0" tIns="0" rIns="0" bIns="45720" rtlCol="0" anchor="t">
            <a:noAutofit/>
          </a:bodyPr>
          <a:lstStyle/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2000">
                <a:solidFill>
                  <a:schemeClr val="tx1"/>
                </a:solidFill>
                <a:latin typeface="Arial"/>
                <a:cs typeface="Arial"/>
              </a:rPr>
              <a:t>По мере развития Северного морского пути </a:t>
            </a:r>
            <a:r>
              <a:rPr lang="ru-RU" sz="2000" b="1" u="sng">
                <a:solidFill>
                  <a:srgbClr val="FF0000"/>
                </a:solidFill>
                <a:latin typeface="Arial"/>
                <a:cs typeface="Arial"/>
              </a:rPr>
              <a:t>возрастает роль партнерства в сфере судостроения и расширения ледокольного флота</a:t>
            </a:r>
            <a:r>
              <a:rPr lang="ru-RU" sz="2000">
                <a:solidFill>
                  <a:schemeClr val="tx1"/>
                </a:solidFill>
                <a:latin typeface="Arial"/>
                <a:cs typeface="Arial"/>
              </a:rPr>
              <a:t>. В этой связи возможным проектом приложения инвестиций партнеров России по БРИКС может стать </a:t>
            </a:r>
            <a:r>
              <a:rPr lang="ru-RU" sz="2000" b="1" u="sng">
                <a:solidFill>
                  <a:srgbClr val="FF0000"/>
                </a:solidFill>
                <a:latin typeface="Arial"/>
                <a:cs typeface="Arial"/>
              </a:rPr>
              <a:t>судостроительный комплекс «Звезда», на базе которого производят танкеры, газовозы, буровые платформы и суда ледового класса</a:t>
            </a:r>
            <a:r>
              <a:rPr lang="ru-RU" sz="2000">
                <a:solidFill>
                  <a:schemeClr val="tx1"/>
                </a:solidFill>
                <a:latin typeface="Arial"/>
                <a:cs typeface="Arial"/>
              </a:rPr>
              <a:t>. 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2000">
                <a:solidFill>
                  <a:schemeClr val="tx1"/>
                </a:solidFill>
                <a:latin typeface="Arial"/>
                <a:cs typeface="Arial"/>
              </a:rPr>
              <a:t>Для повышения устойчивости судоходства в Арктике требуется обеспечение морской безопасности, поэтому необходимо организовывать совместные спасательные миссии вдоль трассы Северного морского пути, а </a:t>
            </a:r>
            <a:r>
              <a:rPr lang="ru-RU" sz="2000" b="1" u="sng">
                <a:solidFill>
                  <a:srgbClr val="FF0000"/>
                </a:solidFill>
                <a:latin typeface="Arial"/>
                <a:cs typeface="Arial"/>
              </a:rPr>
              <a:t>использование совместных спутниковых технологий позволит существенно улучшить навигацию вдоль СМП. 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2000">
                <a:solidFill>
                  <a:schemeClr val="tx1"/>
                </a:solidFill>
                <a:latin typeface="Arial"/>
                <a:cs typeface="Arial"/>
              </a:rPr>
              <a:t>Реализации транспортных возможностей региона будет способствовать </a:t>
            </a:r>
            <a:r>
              <a:rPr lang="ru-RU" sz="2000" b="1" u="sng">
                <a:solidFill>
                  <a:srgbClr val="FF0000"/>
                </a:solidFill>
                <a:latin typeface="Arial"/>
                <a:cs typeface="Arial"/>
              </a:rPr>
              <a:t>развитие международных транспортных коридоров «Владивосток-Ченнаи» и «Север-Юг», </a:t>
            </a:r>
            <a:r>
              <a:rPr lang="ru-RU" sz="2000">
                <a:solidFill>
                  <a:schemeClr val="tx1"/>
                </a:solidFill>
                <a:latin typeface="Arial"/>
                <a:cs typeface="Arial"/>
              </a:rPr>
              <a:t>использование которого позволит на треть снизить стоимость грузоперевозок между Индией и Россией. </a:t>
            </a:r>
            <a:r>
              <a:rPr lang="ru-RU" sz="2000">
                <a:solidFill>
                  <a:schemeClr val="tx1"/>
                </a:solidFill>
              </a:rPr>
              <a:t> </a:t>
            </a:r>
            <a:r>
              <a:rPr lang="ru-RU" sz="2400">
                <a:solidFill>
                  <a:schemeClr val="tx1"/>
                </a:solidFill>
              </a:rPr>
              <a:t>        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  <a:endParaRPr lang="ru-RU" sz="1000" dirty="0">
              <a:solidFill>
                <a:srgbClr val="0E2D69"/>
              </a:solidFill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500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158423"/>
            <a:ext cx="10521686" cy="777025"/>
          </a:xfrm>
        </p:spPr>
        <p:txBody>
          <a:bodyPr/>
          <a:lstStyle/>
          <a:p>
            <a:pPr algn="ctr"/>
            <a:r>
              <a:rPr lang="ru-RU">
                <a:solidFill>
                  <a:srgbClr val="002060"/>
                </a:solidFill>
              </a:rPr>
              <a:t>Двустороннее или многостороннее сотрудничество?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1945613"/>
            <a:ext cx="11013611" cy="4589283"/>
          </a:xfrm>
        </p:spPr>
        <p:txBody>
          <a:bodyPr vert="horz" lIns="0" tIns="0" rIns="0" bIns="45720" rtlCol="0" anchor="t">
            <a:noAutofit/>
          </a:bodyPr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b="1">
                <a:solidFill>
                  <a:srgbClr val="FF0000"/>
                </a:solidFill>
                <a:latin typeface="Segoe UI"/>
                <a:cs typeface="Segoe UI"/>
              </a:rPr>
              <a:t>Во-первых, </a:t>
            </a:r>
            <a:r>
              <a:rPr lang="ru-RU" sz="1800" b="1">
                <a:solidFill>
                  <a:schemeClr val="tx1"/>
                </a:solidFill>
                <a:latin typeface="Segoe UI"/>
                <a:cs typeface="Segoe UI"/>
              </a:rPr>
              <a:t>несмотря на относительно высокую степень заинтересованности стран БРИКС в арктическом сотрудничестве, а также наличие контактов на двустороннем уровне, </a:t>
            </a:r>
            <a:r>
              <a:rPr lang="ru-RU" sz="1800" b="1" u="sng">
                <a:solidFill>
                  <a:schemeClr val="accent1"/>
                </a:solidFill>
                <a:latin typeface="Segoe UI"/>
                <a:cs typeface="Segoe UI"/>
              </a:rPr>
              <a:t>система институтов международного сотрудничества в Арктике носила </a:t>
            </a:r>
            <a:r>
              <a:rPr lang="ru-RU" sz="1800" b="1" u="sng" err="1">
                <a:solidFill>
                  <a:schemeClr val="accent1"/>
                </a:solidFill>
                <a:latin typeface="Segoe UI"/>
                <a:cs typeface="Segoe UI"/>
              </a:rPr>
              <a:t>западноцентричный</a:t>
            </a:r>
            <a:r>
              <a:rPr lang="ru-RU" sz="1800" b="1" u="sng">
                <a:solidFill>
                  <a:schemeClr val="accent1"/>
                </a:solidFill>
                <a:latin typeface="Segoe UI"/>
                <a:cs typeface="Segoe UI"/>
              </a:rPr>
              <a:t> характер,</a:t>
            </a:r>
            <a:r>
              <a:rPr lang="ru-RU" sz="1800" b="1">
                <a:solidFill>
                  <a:schemeClr val="tx1"/>
                </a:solidFill>
                <a:latin typeface="Segoe UI"/>
                <a:cs typeface="Segoe UI"/>
              </a:rPr>
              <a:t> </a:t>
            </a:r>
            <a:r>
              <a:rPr lang="ru-RU" sz="1800" b="1" u="sng">
                <a:solidFill>
                  <a:schemeClr val="accent1"/>
                </a:solidFill>
                <a:latin typeface="Segoe UI"/>
                <a:cs typeface="Segoe UI"/>
              </a:rPr>
              <a:t>а также была ориентирована на взаимодействие непосредственно между странами региона</a:t>
            </a:r>
            <a:r>
              <a:rPr lang="ru-RU" sz="1800" b="1">
                <a:solidFill>
                  <a:schemeClr val="tx1"/>
                </a:solidFill>
                <a:latin typeface="Segoe UI"/>
                <a:cs typeface="Segoe UI"/>
              </a:rPr>
              <a:t>, что препятствовало вовлечению БРИКС в арктическое сотрудничество и предопределило отсутствие контактов на многостороннем уровне в рамках форума. </a:t>
            </a:r>
            <a:endParaRPr lang="en-US" sz="18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b="1">
                <a:solidFill>
                  <a:srgbClr val="FF0000"/>
                </a:solidFill>
                <a:latin typeface="Segoe UI"/>
                <a:cs typeface="Segoe UI"/>
              </a:rPr>
              <a:t>Во-вторых,</a:t>
            </a:r>
            <a:r>
              <a:rPr lang="ru-RU" sz="1800" b="1">
                <a:solidFill>
                  <a:schemeClr val="tx1"/>
                </a:solidFill>
                <a:latin typeface="Segoe UI"/>
                <a:cs typeface="Segoe UI"/>
              </a:rPr>
              <a:t> </a:t>
            </a:r>
            <a:r>
              <a:rPr lang="ru-RU" sz="1800" b="1" u="sng">
                <a:solidFill>
                  <a:schemeClr val="accent1"/>
                </a:solidFill>
                <a:latin typeface="Segoe UI"/>
                <a:cs typeface="Segoe UI"/>
              </a:rPr>
              <a:t>текущие трансформации</a:t>
            </a:r>
            <a:r>
              <a:rPr lang="ru-RU" sz="1800" b="1">
                <a:solidFill>
                  <a:schemeClr val="accent1"/>
                </a:solidFill>
                <a:latin typeface="Segoe UI"/>
                <a:cs typeface="Segoe UI"/>
              </a:rPr>
              <a:t> </a:t>
            </a:r>
            <a:r>
              <a:rPr lang="ru-RU" sz="1800" b="1">
                <a:solidFill>
                  <a:schemeClr val="tx1"/>
                </a:solidFill>
                <a:latin typeface="Segoe UI"/>
                <a:cs typeface="Segoe UI"/>
              </a:rPr>
              <a:t>системы международного сотрудничества в Арктике, которые приводят к её фрагментации, </a:t>
            </a:r>
            <a:r>
              <a:rPr lang="ru-RU" sz="1800" b="1" u="sng">
                <a:solidFill>
                  <a:schemeClr val="accent1"/>
                </a:solidFill>
                <a:latin typeface="Segoe UI"/>
                <a:cs typeface="Segoe UI"/>
              </a:rPr>
              <a:t>открывают дополнительные возможности для неарктических стран с точки зрения вовлечения в региональное взаимодействие</a:t>
            </a:r>
            <a:r>
              <a:rPr lang="ru-RU" sz="1800" b="1">
                <a:solidFill>
                  <a:schemeClr val="tx1"/>
                </a:solidFill>
                <a:latin typeface="Segoe UI"/>
                <a:cs typeface="Segoe UI"/>
              </a:rPr>
              <a:t>. В связи с этим, в новых международно-политических условиях БРИКС будет в большей степени участвовать в сотрудничестве в Арктике как площадка для многостороннего сотрудничества. </a:t>
            </a:r>
            <a:endParaRPr lang="en-US" sz="18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b="1">
                <a:solidFill>
                  <a:srgbClr val="FF0000"/>
                </a:solidFill>
                <a:latin typeface="Segoe UI"/>
                <a:cs typeface="Segoe UI"/>
              </a:rPr>
              <a:t>В-третьих, </a:t>
            </a:r>
            <a:r>
              <a:rPr lang="ru-RU" sz="1800" b="1">
                <a:solidFill>
                  <a:schemeClr val="tx1"/>
                </a:solidFill>
                <a:latin typeface="Segoe UI"/>
                <a:cs typeface="Segoe UI"/>
              </a:rPr>
              <a:t>в силу своего особого статуса, как арктической державы, </a:t>
            </a:r>
            <a:r>
              <a:rPr lang="ru-RU" sz="1800" b="1" u="sng">
                <a:solidFill>
                  <a:schemeClr val="accent1"/>
                </a:solidFill>
                <a:latin typeface="Segoe UI"/>
                <a:cs typeface="Segoe UI"/>
              </a:rPr>
              <a:t>Россия играет и будет играть ключевую роль в контексте развития многостороннего сотрудничества по Арктике в рамках БРИКС. </a:t>
            </a:r>
            <a:endParaRPr lang="en-US" sz="1800">
              <a:solidFill>
                <a:schemeClr val="accent1"/>
              </a:solidFill>
              <a:latin typeface="Segoe UI"/>
              <a:cs typeface="Segoe UI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  <a:endParaRPr lang="ru-RU" sz="1000" dirty="0">
              <a:solidFill>
                <a:srgbClr val="0E2D69"/>
              </a:solidFill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79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158423"/>
            <a:ext cx="10521686" cy="777025"/>
          </a:xfrm>
        </p:spPr>
        <p:txBody>
          <a:bodyPr/>
          <a:lstStyle/>
          <a:p>
            <a:pPr algn="ctr"/>
            <a:r>
              <a:rPr lang="ru-RU">
                <a:solidFill>
                  <a:srgbClr val="002060"/>
                </a:solidFill>
              </a:rPr>
              <a:t>Двустороннее или многостороннее сотрудничество?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1945613"/>
            <a:ext cx="11013611" cy="4589283"/>
          </a:xfrm>
        </p:spPr>
        <p:txBody>
          <a:bodyPr vert="horz" lIns="0" tIns="0" rIns="0" bIns="45720" rtlCol="0" anchor="t">
            <a:noAutofit/>
          </a:bodyPr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b="1">
                <a:solidFill>
                  <a:schemeClr val="tx1"/>
                </a:solidFill>
                <a:latin typeface="Segoe UI"/>
                <a:cs typeface="Segoe UI"/>
              </a:rPr>
              <a:t>Принимая во внимание расширение БРИКС с января 2024 года, </a:t>
            </a:r>
            <a:r>
              <a:rPr lang="ru-RU" sz="2000" b="1" u="sng">
                <a:solidFill>
                  <a:srgbClr val="FF0000"/>
                </a:solidFill>
                <a:latin typeface="Segoe UI"/>
                <a:cs typeface="Segoe UI"/>
              </a:rPr>
              <a:t>на повестку дня выходят вопросы международного сотрудничества стран БРИКС+ уже не только в разрезе одного Арктического региона, но и в разрезе сотрудничества в рамках Южного полюса – Антарктического региона, а равно набирающего в настоящее время актуальность взаимодействия стран в регионе Третьего полюса – Гималаев</a:t>
            </a:r>
            <a:r>
              <a:rPr lang="ru-RU" sz="2000" b="1">
                <a:solidFill>
                  <a:schemeClr val="tx1"/>
                </a:solidFill>
                <a:latin typeface="Segoe UI"/>
                <a:cs typeface="Segoe UI"/>
              </a:rPr>
              <a:t>. </a:t>
            </a:r>
            <a:endParaRPr lang="en-US" sz="20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b="1" u="sng">
                <a:solidFill>
                  <a:schemeClr val="tx1"/>
                </a:solidFill>
                <a:latin typeface="Segoe UI"/>
                <a:cs typeface="Segoe UI"/>
              </a:rPr>
              <a:t>Комплексное сотрудничество всех стран БРИКС+,</a:t>
            </a:r>
            <a:r>
              <a:rPr lang="ru-RU" sz="2000" b="1">
                <a:solidFill>
                  <a:schemeClr val="tx1"/>
                </a:solidFill>
                <a:latin typeface="Segoe UI"/>
                <a:cs typeface="Segoe UI"/>
              </a:rPr>
              <a:t> обладающий своими уникальными технологическими заделами, накопленными знаниями и опытом исследования всех трех регионом – полюсов, </a:t>
            </a:r>
            <a:r>
              <a:rPr lang="ru-RU" sz="2000" b="1" u="sng">
                <a:solidFill>
                  <a:schemeClr val="tx1"/>
                </a:solidFill>
                <a:latin typeface="Segoe UI"/>
                <a:cs typeface="Segoe UI"/>
              </a:rPr>
              <a:t>позволит максимально эффективно выстроить систему продуктивного международного сотрудничества в новых геополитических реалиях, а равно сформировать общую эффективную Полярную повестку стран БРИКС+ (Арктика-Антарктика-Гималаи).</a:t>
            </a:r>
            <a:endParaRPr lang="ru-RU" sz="2000">
              <a:solidFill>
                <a:schemeClr val="tx1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 dirty="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710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521686" cy="777025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План доклада</a:t>
            </a:r>
            <a:endParaRPr lang="ru-RU" dirty="0">
              <a:solidFill>
                <a:schemeClr val="tx2">
                  <a:lumMod val="76000"/>
                  <a:lumOff val="24000"/>
                </a:schemeClr>
              </a:solidFill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3"/>
            <a:ext cx="11032902" cy="4155233"/>
          </a:xfrm>
        </p:spPr>
        <p:txBody>
          <a:bodyPr vert="horz" lIns="0" tIns="0" rIns="0" bIns="45720" rtlCol="0" anchor="t">
            <a:noAutofit/>
          </a:bodyPr>
          <a:lstStyle/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ru-RU" sz="2400" b="1">
                <a:solidFill>
                  <a:srgbClr val="7030A0"/>
                </a:solidFill>
                <a:latin typeface="Arial"/>
                <a:cs typeface="Arial"/>
              </a:rPr>
              <a:t>Предпосылки к становлению БРИКС+ как одного из форумов для развития сотрудничества в Арктике</a:t>
            </a:r>
            <a:endParaRPr lang="en-US" sz="24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ru-RU" sz="2400" b="1">
                <a:solidFill>
                  <a:srgbClr val="7030A0"/>
                </a:solidFill>
                <a:latin typeface="Arial"/>
                <a:cs typeface="Arial"/>
              </a:rPr>
              <a:t>Арктическая политика стран БРИКС+</a:t>
            </a:r>
            <a:endParaRPr lang="en-US" sz="24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ru-RU" sz="2400" b="1">
                <a:solidFill>
                  <a:srgbClr val="7030A0"/>
                </a:solidFill>
                <a:latin typeface="Arial"/>
                <a:cs typeface="Arial"/>
              </a:rPr>
              <a:t>Многостороннее сотрудничество стран БРИКС+ в области устойчивого развития</a:t>
            </a:r>
            <a:endParaRPr lang="en-US" sz="24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ru-RU" sz="2400" b="1">
                <a:solidFill>
                  <a:srgbClr val="7030A0"/>
                </a:solidFill>
                <a:latin typeface="Arial"/>
                <a:cs typeface="Arial"/>
              </a:rPr>
              <a:t>Перспективные направления сотрудничества стран БРИКС+ в Арктике</a:t>
            </a:r>
            <a:endParaRPr lang="en-US" sz="24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ru-RU" sz="2400" b="1">
                <a:solidFill>
                  <a:srgbClr val="7030A0"/>
                </a:solidFill>
                <a:latin typeface="Arial"/>
                <a:cs typeface="Arial"/>
              </a:rPr>
              <a:t>Двусторонний </a:t>
            </a:r>
            <a:r>
              <a:rPr lang="ru-RU" sz="2400" b="1" err="1">
                <a:solidFill>
                  <a:srgbClr val="7030A0"/>
                </a:solidFill>
                <a:latin typeface="Arial"/>
                <a:cs typeface="Arial"/>
              </a:rPr>
              <a:t>versus</a:t>
            </a:r>
            <a:r>
              <a:rPr lang="ru-RU" sz="2400" b="1">
                <a:solidFill>
                  <a:srgbClr val="7030A0"/>
                </a:solidFill>
                <a:latin typeface="Arial"/>
                <a:cs typeface="Arial"/>
              </a:rPr>
              <a:t> многосторонний формат сотрудничества в рамках БРИКС+: причины, потенциал БРИКС+ как форума и роль России</a:t>
            </a:r>
            <a:endParaRPr lang="en-US" sz="24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 dirty="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6889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17A07D5-E550-8337-D37C-CAF1681DD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87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800">
                <a:solidFill>
                  <a:srgbClr val="002060"/>
                </a:solidFill>
              </a:rPr>
              <a:t>Итоги Казанского саммита БРИКС</a:t>
            </a:r>
            <a:endParaRPr lang="ru-RU" sz="4800"/>
          </a:p>
        </p:txBody>
      </p:sp>
    </p:spTree>
    <p:extLst>
      <p:ext uri="{BB962C8B-B14F-4D97-AF65-F5344CB8AC3E}">
        <p14:creationId xmlns:p14="http://schemas.microsoft.com/office/powerpoint/2010/main" val="2141540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521686" cy="777025"/>
          </a:xfrm>
        </p:spPr>
        <p:txBody>
          <a:bodyPr/>
          <a:lstStyle/>
          <a:p>
            <a:pPr algn="ctr"/>
            <a:r>
              <a:rPr lang="ru-RU"/>
              <a:t>Состав БРИКС и государства-партнеры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3"/>
            <a:ext cx="10521687" cy="4155233"/>
          </a:xfrm>
        </p:spPr>
        <p:txBody>
          <a:bodyPr vert="horz" lIns="0" tIns="0" rIns="0" bIns="45720" rtlCol="0" anchor="t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/>
              <a:t>Члены БРИКС:</a:t>
            </a:r>
          </a:p>
          <a:p>
            <a:r>
              <a:rPr lang="ru-RU" sz="2400"/>
              <a:t>Бразилия, Россия, Индия, Китай, ЮАР, Иран, Египет, Эфиопия, ОАЭ, КСА (?).</a:t>
            </a:r>
          </a:p>
          <a:p>
            <a:pPr marL="285750" indent="-285750">
              <a:buChar char="•"/>
            </a:pPr>
            <a:r>
              <a:rPr lang="ru-RU" sz="2400"/>
              <a:t>Государства-партнеры:</a:t>
            </a:r>
          </a:p>
          <a:p>
            <a:r>
              <a:rPr lang="ru-RU" sz="2400">
                <a:solidFill>
                  <a:schemeClr val="tx2"/>
                </a:solidFill>
              </a:rPr>
              <a:t>Беларусь, Алжир, Боливия, Вьетнам, Индонезия, Казахстан, Куба, Малайзия, Нигерия, Таиланд, Турция, Уганда и Узбекистан.</a:t>
            </a:r>
          </a:p>
          <a:p>
            <a:endParaRPr lang="ru-RU" sz="2400">
              <a:solidFill>
                <a:schemeClr val="tx2"/>
              </a:solidFill>
            </a:endParaRPr>
          </a:p>
          <a:p>
            <a:r>
              <a:rPr lang="ru-RU" sz="2400">
                <a:solidFill>
                  <a:schemeClr val="tx2"/>
                </a:solidFill>
              </a:rPr>
              <a:t>«Российское председательство по завершении этой работы объявит, кто конкретно попал в данный список [партнеров]»</a:t>
            </a:r>
          </a:p>
          <a:p>
            <a:pPr algn="r"/>
            <a:r>
              <a:rPr lang="ru-RU" sz="2400">
                <a:solidFill>
                  <a:schemeClr val="tx2"/>
                </a:solidFill>
              </a:rPr>
              <a:t>С.А. Рябков</a:t>
            </a:r>
            <a:r>
              <a:rPr lang="ru-RU" sz="2400">
                <a:solidFill>
                  <a:schemeClr val="tx1"/>
                </a:solidFill>
              </a:rPr>
              <a:t>              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  <a:endParaRPr lang="ru-RU" sz="1000" dirty="0">
              <a:solidFill>
                <a:srgbClr val="0E2D69"/>
              </a:solidFill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5775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0648CF85-8F56-2C4F-8090-85FF4624B5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  <a:endParaRPr lang="ru-RU" sz="1000" dirty="0">
              <a:solidFill>
                <a:srgbClr val="0E2D69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76F3CC-3C73-F441-AAE6-50AF712EACB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7D49100-ECF5-A24F-9537-3BD16DFCC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Наиболее перспективные потенциальные партнеры с точки зрения арктического сотрудничества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1F4B1D31-3576-0740-BA52-B317564F66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05F4A7E3-4D94-E313-C32C-DD7B3D9F36E2}"/>
              </a:ext>
            </a:extLst>
          </p:cNvPr>
          <p:cNvGraphicFramePr/>
          <p:nvPr/>
        </p:nvGraphicFramePr>
        <p:xfrm>
          <a:off x="588380" y="2227162"/>
          <a:ext cx="6231039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3" name="TextBox 242">
            <a:extLst>
              <a:ext uri="{FF2B5EF4-FFF2-40B4-BE49-F238E27FC236}">
                <a16:creationId xmlns:a16="http://schemas.microsoft.com/office/drawing/2014/main" id="{B9C23CE3-C028-D952-2C0A-D347288C3769}"/>
              </a:ext>
            </a:extLst>
          </p:cNvPr>
          <p:cNvSpPr txBox="1"/>
          <p:nvPr/>
        </p:nvSpPr>
        <p:spPr>
          <a:xfrm>
            <a:off x="6928956" y="2934497"/>
            <a:ext cx="4989927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ru-RU" sz="2800">
                <a:cs typeface="Calibri"/>
              </a:rPr>
              <a:t>Поставки энергоресурсов</a:t>
            </a:r>
          </a:p>
          <a:p>
            <a:pPr marL="171450" indent="-171450">
              <a:buFont typeface="Arial"/>
              <a:buChar char="•"/>
            </a:pPr>
            <a:endParaRPr lang="ru-RU" sz="2800">
              <a:latin typeface="HSE Sans" panose="02000000000000000000" pitchFamily="2" charset="0"/>
            </a:endParaRPr>
          </a:p>
          <a:p>
            <a:pPr marL="171450" indent="-171450">
              <a:buFont typeface="Arial"/>
              <a:buChar char="•"/>
            </a:pPr>
            <a:r>
              <a:rPr lang="ru-RU" sz="2800">
                <a:latin typeface="HSE Sans" panose="02000000000000000000" pitchFamily="2" charset="0"/>
              </a:rPr>
              <a:t>Развитие морских маршрутов</a:t>
            </a:r>
          </a:p>
          <a:p>
            <a:pPr marL="171450" indent="-171450">
              <a:buFont typeface="Arial"/>
              <a:buChar char="•"/>
            </a:pPr>
            <a:endParaRPr lang="ru-RU" sz="2800">
              <a:latin typeface="HSE Sans" panose="02000000000000000000" pitchFamily="2" charset="0"/>
            </a:endParaRPr>
          </a:p>
          <a:p>
            <a:pPr marL="171450" indent="-171450">
              <a:buFont typeface="Arial"/>
              <a:buChar char="•"/>
            </a:pPr>
            <a:r>
              <a:rPr lang="ru-RU" sz="2800">
                <a:latin typeface="HSE Sans" panose="02000000000000000000" pitchFamily="2" charset="0"/>
              </a:rPr>
              <a:t>Климатическая тематика</a:t>
            </a:r>
          </a:p>
        </p:txBody>
      </p:sp>
    </p:spTree>
    <p:extLst>
      <p:ext uri="{BB962C8B-B14F-4D97-AF65-F5344CB8AC3E}">
        <p14:creationId xmlns:p14="http://schemas.microsoft.com/office/powerpoint/2010/main" val="4161100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521686" cy="777025"/>
          </a:xfrm>
        </p:spPr>
        <p:txBody>
          <a:bodyPr/>
          <a:lstStyle/>
          <a:p>
            <a:pPr algn="ctr"/>
            <a:r>
              <a:rPr lang="ru-RU"/>
              <a:t>Перспективные проекты в рамках БРИКС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3"/>
            <a:ext cx="10521687" cy="3393234"/>
          </a:xfrm>
        </p:spPr>
        <p:txBody>
          <a:bodyPr vert="horz" lIns="0" tIns="0" rIns="0" bIns="45720" rtlCol="0" anchor="t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Платежная система BRICS Bridge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Депозитарная система BRICS Clear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Зерновая биржа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Биржа драгметаллов и алмазов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Инвестиционная платформа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/>
              <a:t>Валюта БРИКС (?)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 dirty="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5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322398"/>
            <a:ext cx="10521686" cy="777025"/>
          </a:xfrm>
        </p:spPr>
        <p:txBody>
          <a:bodyPr/>
          <a:lstStyle/>
          <a:p>
            <a:pPr algn="ctr"/>
            <a:r>
              <a:rPr lang="ru-RU">
                <a:solidFill>
                  <a:srgbClr val="002060"/>
                </a:solidFill>
              </a:rPr>
              <a:t>Актуальность исследования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1907030"/>
            <a:ext cx="11023256" cy="4502473"/>
          </a:xfrm>
        </p:spPr>
        <p:txBody>
          <a:bodyPr vert="horz" lIns="0" tIns="0" rIns="0" bIns="45720" rtlCol="0" anchor="t">
            <a:noAutofit/>
          </a:bodyPr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b="1" i="1">
                <a:solidFill>
                  <a:srgbClr val="FF0000"/>
                </a:solidFill>
                <a:latin typeface="Segoe UI"/>
                <a:cs typeface="Segoe UI"/>
              </a:rPr>
              <a:t>Во-первых,</a:t>
            </a:r>
            <a:r>
              <a:rPr lang="ru-RU" sz="1800" b="1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lang="ru-RU" sz="1800" b="1">
                <a:solidFill>
                  <a:schemeClr val="tx1"/>
                </a:solidFill>
                <a:latin typeface="Segoe UI"/>
                <a:cs typeface="Segoe UI"/>
              </a:rPr>
              <a:t>политическая турбулентность вызвала к жизни необходимость поиска альтернативной площадки для продвижение повестки устойчивого развития.</a:t>
            </a:r>
            <a:endParaRPr lang="en-US" sz="18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b="1" i="1">
                <a:solidFill>
                  <a:srgbClr val="FF0000"/>
                </a:solidFill>
                <a:latin typeface="Segoe UI"/>
                <a:cs typeface="Segoe UI"/>
              </a:rPr>
              <a:t>Во-вторых,</a:t>
            </a:r>
            <a:r>
              <a:rPr lang="ru-RU" sz="1800" b="1">
                <a:solidFill>
                  <a:schemeClr val="accent1"/>
                </a:solidFill>
                <a:latin typeface="Segoe UI"/>
                <a:cs typeface="Segoe UI"/>
              </a:rPr>
              <a:t> </a:t>
            </a:r>
            <a:r>
              <a:rPr lang="ru-RU" sz="1800" b="1">
                <a:solidFill>
                  <a:schemeClr val="tx1"/>
                </a:solidFill>
                <a:latin typeface="Segoe UI"/>
                <a:cs typeface="Segoe UI"/>
              </a:rPr>
              <a:t>необходим формат сотрудничества, который будет долгосрочным и будет функционировать в кризисные периоды.</a:t>
            </a:r>
            <a:endParaRPr lang="en-US" sz="18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b="1" i="1">
                <a:solidFill>
                  <a:srgbClr val="FF0000"/>
                </a:solidFill>
                <a:latin typeface="Segoe UI"/>
                <a:cs typeface="Segoe UI"/>
              </a:rPr>
              <a:t>В-третьих,</a:t>
            </a:r>
            <a:r>
              <a:rPr lang="ru-RU" sz="1800" b="1">
                <a:solidFill>
                  <a:schemeClr val="accent1"/>
                </a:solidFill>
                <a:latin typeface="Segoe UI"/>
                <a:cs typeface="Segoe UI"/>
              </a:rPr>
              <a:t> </a:t>
            </a:r>
            <a:r>
              <a:rPr lang="ru-RU" sz="1800" b="1">
                <a:solidFill>
                  <a:schemeClr val="tx1"/>
                </a:solidFill>
                <a:latin typeface="Segoe UI"/>
                <a:cs typeface="Segoe UI"/>
              </a:rPr>
              <a:t>серьезный экономический интерес Китая и Индии в Арктике, и большой научный интерес Бразилии и ЮАР в Арктике.</a:t>
            </a:r>
            <a:endParaRPr lang="en-US" sz="18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b="1" i="1">
                <a:solidFill>
                  <a:srgbClr val="FF0000"/>
                </a:solidFill>
                <a:latin typeface="Segoe UI"/>
                <a:cs typeface="Segoe UI"/>
              </a:rPr>
              <a:t>В-четвертых, </a:t>
            </a:r>
            <a:r>
              <a:rPr lang="ru-RU" sz="1800" b="1">
                <a:solidFill>
                  <a:schemeClr val="tx1"/>
                </a:solidFill>
                <a:latin typeface="Segoe UI"/>
                <a:cs typeface="Segoe UI"/>
              </a:rPr>
              <a:t>гибкий механизм и политический вес БРИКС на международной арене + существующий задел в рамках БРИКС в области устойчивого развития. В декларации саммитов (22-24 августа 2023 г. в </a:t>
            </a:r>
            <a:r>
              <a:rPr lang="ru-RU" sz="1800" b="1" err="1">
                <a:solidFill>
                  <a:schemeClr val="tx1"/>
                </a:solidFill>
                <a:latin typeface="Segoe UI"/>
                <a:cs typeface="Segoe UI"/>
              </a:rPr>
              <a:t>Йоханесбурге</a:t>
            </a:r>
            <a:r>
              <a:rPr lang="ru-RU" sz="1800" b="1">
                <a:solidFill>
                  <a:schemeClr val="tx1"/>
                </a:solidFill>
                <a:latin typeface="Segoe UI"/>
                <a:cs typeface="Segoe UI"/>
              </a:rPr>
              <a:t> и 22-24 октября 2024 в Казани) государства БРИКС подтвердили свои обязательства продолжать взаимодействие в области политики и безопасности, экономики и финансов, а также культуры и сотрудничества между людьми. Они также будут “способствовать миру; более представительному, справедливому международному порядку; обновленной и реформированной многосторонней системе; </a:t>
            </a:r>
            <a:r>
              <a:rPr lang="ru-RU" sz="1800" b="1" u="sng">
                <a:solidFill>
                  <a:schemeClr val="accent1"/>
                </a:solidFill>
                <a:latin typeface="Segoe UI"/>
                <a:cs typeface="Segoe UI"/>
              </a:rPr>
              <a:t>устойчивому развитию.</a:t>
            </a:r>
            <a:endParaRPr lang="en-US" sz="1800">
              <a:solidFill>
                <a:schemeClr val="accent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b="1">
                <a:solidFill>
                  <a:srgbClr val="FF0000"/>
                </a:solidFill>
                <a:latin typeface="Segoe UI"/>
                <a:cs typeface="Segoe UI"/>
              </a:rPr>
              <a:t>В-пятых, </a:t>
            </a:r>
            <a:r>
              <a:rPr lang="ru-RU" sz="1800" b="1">
                <a:solidFill>
                  <a:schemeClr val="tx1"/>
                </a:solidFill>
                <a:latin typeface="Segoe UI"/>
                <a:cs typeface="Segoe UI"/>
              </a:rPr>
              <a:t>разворот в сторону сотрудничества с неарктическими странами, проводящими конструктивную политику в отношении России.</a:t>
            </a:r>
            <a:endParaRPr lang="en-US" sz="1800">
              <a:solidFill>
                <a:schemeClr val="tx1"/>
              </a:solidFill>
              <a:latin typeface="Segoe UI"/>
              <a:cs typeface="Segoe UI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Научно-учебная группа «БРИКС+ как площадка для сотрудничества в Арктике: проблемы, перспективы и сценарии развития». 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605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521686" cy="777025"/>
          </a:xfrm>
        </p:spPr>
        <p:txBody>
          <a:bodyPr/>
          <a:lstStyle/>
          <a:p>
            <a:pPr algn="ctr"/>
            <a:r>
              <a:rPr lang="ru-RU">
                <a:solidFill>
                  <a:srgbClr val="002060"/>
                </a:solidFill>
              </a:rPr>
              <a:t>Арктическая политика России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3"/>
            <a:ext cx="11100421" cy="4155233"/>
          </a:xfrm>
        </p:spPr>
        <p:txBody>
          <a:bodyPr vert="horz" lIns="0" tIns="0" rIns="0" bIns="45720" rtlCol="0" anchor="t">
            <a:noAutofit/>
          </a:bodyPr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b="1" u="sng">
                <a:solidFill>
                  <a:schemeClr val="tx1"/>
                </a:solidFill>
                <a:latin typeface="Segoe UI"/>
                <a:cs typeface="Segoe UI"/>
              </a:rPr>
              <a:t>Россия является:</a:t>
            </a:r>
            <a:endParaRPr lang="en-US" sz="24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b="1" i="1" u="sng">
                <a:solidFill>
                  <a:srgbClr val="FF0000"/>
                </a:solidFill>
                <a:latin typeface="Segoe UI"/>
                <a:cs typeface="Segoe UI"/>
              </a:rPr>
              <a:t>ключевым актором в Арктике</a:t>
            </a:r>
            <a:r>
              <a:rPr lang="ru-RU" sz="2400" b="1" u="sng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Segoe UI"/>
                <a:cs typeface="Segoe UI"/>
              </a:rPr>
              <a:t>и активно участвует в управлении регионом, исходя из интересов </a:t>
            </a:r>
            <a:r>
              <a:rPr lang="ru-RU" sz="2400" b="1" i="1">
                <a:solidFill>
                  <a:schemeClr val="tx1"/>
                </a:solidFill>
                <a:latin typeface="Segoe UI"/>
                <a:cs typeface="Segoe UI"/>
              </a:rPr>
              <a:t>обеспечения национальной безопасности, реализации транспортного и ресурсного потенциала региона, а также повышения уровня жизни и благополучия населения;</a:t>
            </a:r>
            <a:endParaRPr lang="en-US" sz="24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b="1" i="1" u="sng">
                <a:solidFill>
                  <a:srgbClr val="FF0000"/>
                </a:solidFill>
                <a:latin typeface="Segoe UI"/>
                <a:cs typeface="Segoe UI"/>
              </a:rPr>
              <a:t>единственным арктическим государством в составе БРИКС и членом Арктического совета (АС);</a:t>
            </a:r>
            <a:endParaRPr lang="en-US" sz="24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b="1" i="1">
                <a:solidFill>
                  <a:schemeClr val="tx1"/>
                </a:solidFill>
                <a:latin typeface="Segoe UI"/>
                <a:cs typeface="Segoe UI"/>
              </a:rPr>
              <a:t>более 20% территории страны расположено за Полярным кругом. На Арктику приходится около 10% ВВП России, регион имеет огромное стратегическое и ресурсное значение.</a:t>
            </a:r>
            <a:r>
              <a:rPr lang="ru-RU" sz="2400">
                <a:solidFill>
                  <a:schemeClr val="tx1"/>
                </a:solidFill>
              </a:rPr>
              <a:t>            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 dirty="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239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521686" cy="777025"/>
          </a:xfrm>
        </p:spPr>
        <p:txBody>
          <a:bodyPr/>
          <a:lstStyle/>
          <a:p>
            <a:pPr algn="ctr"/>
            <a:r>
              <a:rPr lang="ru-RU">
                <a:solidFill>
                  <a:srgbClr val="002060"/>
                </a:solidFill>
              </a:rPr>
              <a:t>Стратегия развития АЗРФ до 2035 г.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3"/>
            <a:ext cx="11023256" cy="4155233"/>
          </a:xfrm>
        </p:spPr>
        <p:txBody>
          <a:bodyPr vert="horz" lIns="0" tIns="0" rIns="0" bIns="45720" rtlCol="0" anchor="t">
            <a:noAutofit/>
          </a:bodyPr>
          <a:lstStyle/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развитие социальной сферы, в частности модернизацию системы здравоохранения, улучшение качества и повышение доступности образования; 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развитие экономики, в т.ч. переход к экономике замкнутого цикла и промышленную модернизацию; 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развитие инфраструктуры, в особенности развитие Северного морского пути, модернизацию портов, реконструкцию автодорог; 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поддержку науки и развитие технологий; 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охрану окружающей среды и обеспечение экологической безопасности; 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международное сотрудничество;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обеспечение защиты населения и территорий Арктической зоны от чрезвычайных ситуаций и обеспечение общественной и военной безопасности.</a:t>
            </a:r>
            <a:r>
              <a:rPr lang="ru-RU" sz="2000">
                <a:solidFill>
                  <a:schemeClr val="tx1"/>
                </a:solidFill>
              </a:rPr>
              <a:t>      </a:t>
            </a:r>
            <a:r>
              <a:rPr lang="ru-RU" sz="2400">
                <a:solidFill>
                  <a:schemeClr val="tx1"/>
                </a:solidFill>
              </a:rPr>
              <a:t>       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Научно-учебная группа «БРИКС+ как площадка для сотрудничества в Арктике: проблемы, перспективы и сценарии развития». 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583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521686" cy="777025"/>
          </a:xfrm>
        </p:spPr>
        <p:txBody>
          <a:bodyPr/>
          <a:lstStyle/>
          <a:p>
            <a:pPr algn="ctr"/>
            <a:r>
              <a:rPr lang="ru-RU">
                <a:solidFill>
                  <a:srgbClr val="002060"/>
                </a:solidFill>
              </a:rPr>
              <a:t>Арктика в Концепции внешней политики РФ 2023 г.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3"/>
            <a:ext cx="10936446" cy="4155233"/>
          </a:xfrm>
        </p:spPr>
        <p:txBody>
          <a:bodyPr vert="horz" lIns="0" tIns="0" rIns="0" bIns="45720" rtlCol="0" anchor="t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>
                <a:solidFill>
                  <a:schemeClr val="accent1"/>
                </a:solidFill>
              </a:rPr>
              <a:t>Концепция внешней политики Российской Федерации 2023 г. </a:t>
            </a:r>
            <a:r>
              <a:rPr lang="ru-RU" sz="2400" b="1">
                <a:solidFill>
                  <a:schemeClr val="tx1"/>
                </a:solidFill>
              </a:rPr>
              <a:t>определяет </a:t>
            </a:r>
            <a:r>
              <a:rPr lang="ru-RU" sz="2400" b="1">
                <a:solidFill>
                  <a:srgbClr val="FF0000"/>
                </a:solidFill>
              </a:rPr>
              <a:t>среди приоритетных направлений политики России в Арктике </a:t>
            </a:r>
            <a:r>
              <a:rPr lang="ru-RU" sz="2400" b="1">
                <a:solidFill>
                  <a:schemeClr val="tx1"/>
                </a:solidFill>
              </a:rPr>
              <a:t>мирное решение международных споров, касающихся управления Арктикой, нейтрализацию курса «недружественных государств на милитаризацию региона», соблюдение «исторически сложившегося международно-правового режима внутренних морских вод Российской Федерации», </a:t>
            </a:r>
            <a:r>
              <a:rPr lang="ru-RU" sz="2400" b="1" u="sng">
                <a:solidFill>
                  <a:srgbClr val="FF0000"/>
                </a:solidFill>
              </a:rPr>
              <a:t>а также налаживание кооперации с неарктическими государствами на взаимовыгодных условиях. </a:t>
            </a:r>
            <a:r>
              <a:rPr lang="ru-RU" sz="2400">
                <a:solidFill>
                  <a:schemeClr val="tx1"/>
                </a:solidFill>
              </a:rPr>
              <a:t>        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 dirty="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651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521686" cy="641988"/>
          </a:xfrm>
        </p:spPr>
        <p:txBody>
          <a:bodyPr/>
          <a:lstStyle/>
          <a:p>
            <a:pPr algn="ctr"/>
            <a:r>
              <a:rPr lang="ru-RU">
                <a:solidFill>
                  <a:srgbClr val="002060"/>
                </a:solidFill>
              </a:rPr>
              <a:t>Арктическая политика Китая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090297"/>
            <a:ext cx="11023256" cy="4444599"/>
          </a:xfrm>
        </p:spPr>
        <p:txBody>
          <a:bodyPr vert="horz" lIns="0" tIns="0" rIns="0" bIns="45720" rtlCol="0" anchor="t">
            <a:noAutofit/>
          </a:bodyPr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b="1">
                <a:solidFill>
                  <a:schemeClr val="accent1"/>
                </a:solidFill>
                <a:latin typeface="Segoe UI"/>
                <a:cs typeface="Segoe UI"/>
              </a:rPr>
              <a:t>Приоритеты арктической политики Китая сформулированы в «Белой книге», принятой в 2018 г. </a:t>
            </a:r>
            <a:r>
              <a:rPr lang="ru-RU" sz="2000" b="1">
                <a:solidFill>
                  <a:srgbClr val="FF0000"/>
                </a:solidFill>
                <a:latin typeface="Segoe UI"/>
                <a:cs typeface="Segoe UI"/>
              </a:rPr>
              <a:t>и включают понимание, защиту и развитие региона, а </a:t>
            </a:r>
            <a:r>
              <a:rPr lang="ru-RU" sz="2000" b="1" u="sng">
                <a:solidFill>
                  <a:srgbClr val="FF0000"/>
                </a:solidFill>
                <a:latin typeface="Segoe UI"/>
                <a:cs typeface="Segoe UI"/>
              </a:rPr>
              <a:t>также участие в управлении Арктикой.</a:t>
            </a:r>
            <a:r>
              <a:rPr lang="ru-RU" sz="2000" b="1" u="sng">
                <a:solidFill>
                  <a:schemeClr val="tx1"/>
                </a:solidFill>
                <a:latin typeface="Segoe UI"/>
                <a:cs typeface="Segoe UI"/>
              </a:rPr>
              <a:t> </a:t>
            </a:r>
            <a:endParaRPr lang="en-US" sz="2000">
              <a:solidFill>
                <a:schemeClr val="tx1"/>
              </a:solidFill>
              <a:latin typeface="Segoe UI"/>
              <a:cs typeface="Segoe UI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b="1" u="sng">
                <a:solidFill>
                  <a:schemeClr val="tx1"/>
                </a:solidFill>
                <a:latin typeface="Segoe UI"/>
                <a:cs typeface="Segoe UI"/>
              </a:rPr>
              <a:t>Ключевые направления «Белой книги»:</a:t>
            </a:r>
            <a:endParaRPr lang="en-US" sz="2000">
              <a:solidFill>
                <a:schemeClr val="tx1"/>
              </a:solidFill>
              <a:latin typeface="Segoe UI"/>
              <a:cs typeface="Segoe UI"/>
            </a:endParaRPr>
          </a:p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изучение региона и научная деятельность;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защита окружающей среды и борьба с изменением климата в Арктике, 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рациональное природопользование, 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международное сотрудничество в регионе и продвижение мира и стабильности в Арктике;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продвижение инноваций и наращивание технологического потенциала региона для проведения исследований.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b="1">
                <a:solidFill>
                  <a:srgbClr val="FF0000"/>
                </a:solidFill>
                <a:latin typeface="Segoe UI"/>
                <a:cs typeface="Segoe UI"/>
              </a:rPr>
              <a:t>В реализации деятельности в Арктике КНР преследует четыре основных принципа, а именно, «уважение», «сотрудничество», «взаимная выгода» и «устойчивость». </a:t>
            </a:r>
            <a:r>
              <a:rPr lang="ru-RU" sz="2000">
                <a:solidFill>
                  <a:schemeClr val="tx1"/>
                </a:solidFill>
              </a:rPr>
              <a:t>   </a:t>
            </a:r>
            <a:r>
              <a:rPr lang="ru-RU" sz="2400">
                <a:solidFill>
                  <a:schemeClr val="tx1"/>
                </a:solidFill>
              </a:rPr>
              <a:t>        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 dirty="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121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521686" cy="777025"/>
          </a:xfrm>
        </p:spPr>
        <p:txBody>
          <a:bodyPr/>
          <a:lstStyle/>
          <a:p>
            <a:pPr algn="ctr"/>
            <a:r>
              <a:rPr lang="ru-RU">
                <a:solidFill>
                  <a:srgbClr val="002060"/>
                </a:solidFill>
              </a:rPr>
              <a:t>Российско-китайское сотрудничество в Арктике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3"/>
            <a:ext cx="11013611" cy="4155233"/>
          </a:xfrm>
        </p:spPr>
        <p:txBody>
          <a:bodyPr vert="horz" lIns="0" tIns="0" rIns="0" bIns="45720" rtlCol="0" anchor="t">
            <a:noAutofit/>
          </a:bodyPr>
          <a:lstStyle/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В 2017 г. была создана </a:t>
            </a:r>
            <a:r>
              <a:rPr lang="ru-RU" sz="1800" b="1">
                <a:solidFill>
                  <a:srgbClr val="FF0000"/>
                </a:solidFill>
                <a:latin typeface="Arial"/>
                <a:cs typeface="Arial"/>
              </a:rPr>
              <a:t>Постоянная рабочая группа по сотрудничеству в Арктике 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между Россией и Китаем. </a:t>
            </a:r>
            <a:endParaRPr lang="en-US" sz="18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sz="1800" b="1">
                <a:solidFill>
                  <a:schemeClr val="tx1"/>
                </a:solidFill>
                <a:latin typeface="Arial"/>
                <a:cs typeface="Arial"/>
              </a:rPr>
              <a:t>C 2017 – 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сотрудничество в рамках инициативы «Пояс и путь»</a:t>
            </a:r>
            <a:r>
              <a:rPr lang="en-US" sz="1800" b="1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в частности</a:t>
            </a:r>
            <a:r>
              <a:rPr lang="en-US" sz="1800" b="1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в области развития инфраструктуры </a:t>
            </a:r>
            <a:r>
              <a:rPr lang="ru-RU" sz="1800" b="1">
                <a:solidFill>
                  <a:srgbClr val="FF0000"/>
                </a:solidFill>
                <a:latin typeface="Arial"/>
                <a:cs typeface="Arial"/>
              </a:rPr>
              <a:t>Северного морского пути</a:t>
            </a:r>
            <a:r>
              <a:rPr lang="en-US" sz="1800" b="1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lang="en-US" sz="18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Сотрудничество в области энергетики –</a:t>
            </a:r>
            <a:r>
              <a:rPr lang="ru-RU" sz="1800" b="1">
                <a:solidFill>
                  <a:srgbClr val="FF0000"/>
                </a:solidFill>
                <a:latin typeface="Arial"/>
                <a:cs typeface="Arial"/>
              </a:rPr>
              <a:t> «Ямал СПГ», Арктик СПГ 2 (под санкциями) </a:t>
            </a:r>
            <a:r>
              <a:rPr lang="ru-RU" sz="1800" i="1">
                <a:solidFill>
                  <a:schemeClr val="tx1"/>
                </a:solidFill>
                <a:latin typeface="Arial"/>
                <a:cs typeface="Arial"/>
              </a:rPr>
              <a:t>(интегрированный проект по добыче, сжижению и поставкам природного газа),</a:t>
            </a:r>
            <a:r>
              <a:rPr lang="en-US" sz="1800" i="1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совместная разработка</a:t>
            </a:r>
            <a:r>
              <a:rPr lang="ru-RU" sz="1800" b="1">
                <a:solidFill>
                  <a:srgbClr val="FF0000"/>
                </a:solidFill>
                <a:latin typeface="Arial"/>
                <a:cs typeface="Arial"/>
              </a:rPr>
              <a:t> месторождений нефти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1800" b="1">
                <a:solidFill>
                  <a:srgbClr val="FF0000"/>
                </a:solidFill>
                <a:latin typeface="Arial"/>
                <a:cs typeface="Arial"/>
              </a:rPr>
              <a:t>в Охотском море и 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«Роснефтью» и «</a:t>
            </a:r>
            <a:r>
              <a:rPr lang="en-US" sz="1800" b="1">
                <a:solidFill>
                  <a:schemeClr val="tx1"/>
                </a:solidFill>
                <a:latin typeface="Arial"/>
                <a:cs typeface="Arial"/>
              </a:rPr>
              <a:t>Statoil ASA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»</a:t>
            </a:r>
            <a:r>
              <a:rPr lang="en-US" sz="1800" b="1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и проч.</a:t>
            </a:r>
            <a:endParaRPr lang="en-US" sz="18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С 2022</a:t>
            </a:r>
            <a:r>
              <a:rPr lang="en-US" sz="1800" b="1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1800" b="1">
                <a:solidFill>
                  <a:schemeClr val="tx1"/>
                </a:solidFill>
                <a:latin typeface="Arial"/>
                <a:cs typeface="Arial"/>
              </a:rPr>
              <a:t>– </a:t>
            </a:r>
            <a:r>
              <a:rPr lang="ru-RU" sz="1800" b="1" i="1">
                <a:solidFill>
                  <a:srgbClr val="FF0000"/>
                </a:solidFill>
                <a:latin typeface="Arial"/>
                <a:cs typeface="Arial"/>
              </a:rPr>
              <a:t>Российско-Азиатский консорциум арктических исследований</a:t>
            </a:r>
            <a:r>
              <a:rPr lang="ru-RU" sz="1800" b="1" i="1">
                <a:solidFill>
                  <a:schemeClr val="tx1"/>
                </a:solidFill>
                <a:latin typeface="Arial"/>
                <a:cs typeface="Arial"/>
              </a:rPr>
              <a:t>; с 2016-2019 – </a:t>
            </a:r>
            <a:r>
              <a:rPr lang="ru-RU" sz="1800" b="1" i="1">
                <a:solidFill>
                  <a:srgbClr val="FF0000"/>
                </a:solidFill>
                <a:latin typeface="Arial"/>
                <a:cs typeface="Arial"/>
              </a:rPr>
              <a:t>совестные научные центры</a:t>
            </a:r>
            <a:endParaRPr lang="en-US" sz="18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 i="1">
                <a:solidFill>
                  <a:schemeClr val="tx1"/>
                </a:solidFill>
                <a:latin typeface="Arial"/>
                <a:cs typeface="Arial"/>
              </a:rPr>
              <a:t>Март 2023 г. - </a:t>
            </a:r>
            <a:r>
              <a:rPr lang="ru-RU" sz="1800" b="1" i="1">
                <a:solidFill>
                  <a:srgbClr val="FF0000"/>
                </a:solidFill>
                <a:latin typeface="Arial"/>
                <a:cs typeface="Arial"/>
              </a:rPr>
              <a:t>достигнута договоренность о создании совместного российско-китайского рабочего органа по развитию СМП</a:t>
            </a:r>
            <a:r>
              <a:rPr lang="ru-RU" sz="1800" b="1" i="1">
                <a:solidFill>
                  <a:schemeClr val="tx1"/>
                </a:solidFill>
                <a:latin typeface="Arial"/>
                <a:cs typeface="Arial"/>
              </a:rPr>
              <a:t>. </a:t>
            </a:r>
            <a:endParaRPr lang="en-US" sz="1800">
              <a:solidFill>
                <a:schemeClr val="tx1"/>
              </a:solidFill>
              <a:latin typeface="Arial"/>
              <a:cs typeface="Arial"/>
            </a:endParaRPr>
          </a:p>
          <a:p>
            <a:pPr marL="571500" indent="-571500" algn="just"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ru-RU" sz="1800" b="1" i="1">
                <a:solidFill>
                  <a:schemeClr val="tx1"/>
                </a:solidFill>
                <a:latin typeface="Arial"/>
                <a:cs typeface="Arial"/>
              </a:rPr>
              <a:t>Июнь 2024 г. - “Росатом” подписал меморандум о взаимопонимании с китайской судоходной компанией </a:t>
            </a:r>
            <a:r>
              <a:rPr lang="ru-RU" sz="1800" b="1" i="1" err="1">
                <a:solidFill>
                  <a:schemeClr val="tx1"/>
                </a:solidFill>
                <a:latin typeface="Arial"/>
                <a:cs typeface="Arial"/>
              </a:rPr>
              <a:t>Hainan</a:t>
            </a:r>
            <a:r>
              <a:rPr lang="ru-RU" sz="1800" b="1" i="1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1800" b="1" i="1" err="1">
                <a:solidFill>
                  <a:schemeClr val="tx1"/>
                </a:solidFill>
                <a:latin typeface="Arial"/>
                <a:cs typeface="Arial"/>
              </a:rPr>
              <a:t>Yangpu</a:t>
            </a:r>
            <a:r>
              <a:rPr lang="ru-RU" sz="1800" b="1" i="1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1800" b="1" i="1" err="1">
                <a:solidFill>
                  <a:schemeClr val="tx1"/>
                </a:solidFill>
                <a:latin typeface="Arial"/>
                <a:cs typeface="Arial"/>
              </a:rPr>
              <a:t>Newnew</a:t>
            </a:r>
            <a:r>
              <a:rPr lang="ru-RU" sz="1800" b="1" i="1">
                <a:solidFill>
                  <a:schemeClr val="tx1"/>
                </a:solidFill>
                <a:latin typeface="Arial"/>
                <a:cs typeface="Arial"/>
              </a:rPr>
              <a:t> Shipping Co. Ltd по </a:t>
            </a:r>
            <a:r>
              <a:rPr lang="ru-RU" sz="1800" b="1" i="1">
                <a:solidFill>
                  <a:srgbClr val="FF0000"/>
                </a:solidFill>
                <a:latin typeface="Arial"/>
                <a:cs typeface="Arial"/>
              </a:rPr>
              <a:t>созданию круглогодичной контейнерной линии между двумя странами по СМП в Арктике</a:t>
            </a:r>
            <a:r>
              <a:rPr lang="ru-RU" sz="1800">
                <a:solidFill>
                  <a:schemeClr val="tx1"/>
                </a:solidFill>
              </a:rPr>
              <a:t>       </a:t>
            </a:r>
            <a:r>
              <a:rPr lang="ru-RU" sz="2400">
                <a:solidFill>
                  <a:schemeClr val="tx1"/>
                </a:solidFill>
              </a:rPr>
              <a:t>    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  <a:endParaRPr lang="ru-RU" sz="1000" dirty="0">
              <a:solidFill>
                <a:srgbClr val="0E2D69"/>
              </a:solidFill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364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521686" cy="574469"/>
          </a:xfrm>
        </p:spPr>
        <p:txBody>
          <a:bodyPr/>
          <a:lstStyle/>
          <a:p>
            <a:pPr algn="ctr"/>
            <a:r>
              <a:rPr lang="ru-RU"/>
              <a:t>Арктическая политика Индии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196398"/>
            <a:ext cx="11013611" cy="4338498"/>
          </a:xfrm>
        </p:spPr>
        <p:txBody>
          <a:bodyPr vert="horz" lIns="0" tIns="0" rIns="0" bIns="45720" rtlCol="0" anchor="t">
            <a:noAutofit/>
          </a:bodyPr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b="1" u="sng">
                <a:solidFill>
                  <a:schemeClr val="tx1"/>
                </a:solidFill>
                <a:latin typeface="Arial"/>
                <a:cs typeface="Arial"/>
              </a:rPr>
              <a:t>С 2013 г. Индия является наблюдателем в АС; </a:t>
            </a:r>
            <a:r>
              <a:rPr lang="ru-RU" sz="2000" b="1">
                <a:solidFill>
                  <a:schemeClr val="tx1"/>
                </a:solidFill>
                <a:latin typeface="Arial"/>
                <a:cs typeface="Arial"/>
              </a:rPr>
              <a:t>входит в большое количество арктических институтов, включая Экспертную группу по черному углероду и метану, Совет Университета Арктики и Азиатский форум полярных наук.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b="1">
                <a:solidFill>
                  <a:schemeClr val="accent1"/>
                </a:solidFill>
                <a:latin typeface="Arial"/>
                <a:cs typeface="Arial"/>
              </a:rPr>
              <a:t>В марте 2022 г. Министерство Наук о Земле Индии опубликовало </a:t>
            </a:r>
            <a:r>
              <a:rPr lang="ru-RU" sz="2000" b="1" u="sng">
                <a:solidFill>
                  <a:schemeClr val="accent1"/>
                </a:solidFill>
                <a:latin typeface="Arial"/>
                <a:cs typeface="Arial"/>
              </a:rPr>
              <a:t>«Арктическую стратегию Индии: построение партнерства в целях устойчивого развития» = арктическая миссия Индии.</a:t>
            </a:r>
            <a:endParaRPr lang="ru-RU" sz="2000">
              <a:solidFill>
                <a:schemeClr val="accent1"/>
              </a:solidFill>
              <a:latin typeface="Arial"/>
              <a:cs typeface="Arial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b="1">
                <a:solidFill>
                  <a:srgbClr val="FF0000"/>
                </a:solidFill>
                <a:latin typeface="Arial"/>
                <a:cs typeface="Arial"/>
              </a:rPr>
              <a:t>Приоритетные направления Арктической стратегии Индии: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укрепление научного сотрудничества в регионе, 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защита окружающей среды,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экономическое развитие, управление и международное сотрудничество,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решение транспортных проблем, </a:t>
            </a:r>
            <a:endParaRPr lang="en-US" sz="2000">
              <a:solidFill>
                <a:schemeClr val="tx1"/>
              </a:solidFill>
              <a:latin typeface="Arial"/>
              <a:cs typeface="Arial"/>
            </a:endParaRPr>
          </a:p>
          <a:p>
            <a:pPr marL="742950" indent="-742950" algn="just">
              <a:spcBef>
                <a:spcPts val="0"/>
              </a:spcBef>
              <a:buAutoNum type="arabicParenR"/>
            </a:pPr>
            <a:r>
              <a:rPr lang="ru-RU" sz="2000" b="1" i="1">
                <a:solidFill>
                  <a:schemeClr val="tx1"/>
                </a:solidFill>
                <a:latin typeface="Arial"/>
                <a:cs typeface="Arial"/>
              </a:rPr>
              <a:t>наращивание национального потенциала в регионе. </a:t>
            </a:r>
            <a:r>
              <a:rPr lang="ru-RU" sz="2000">
                <a:solidFill>
                  <a:schemeClr val="tx1"/>
                </a:solidFill>
              </a:rPr>
              <a:t>   </a:t>
            </a:r>
            <a:r>
              <a:rPr lang="ru-RU" sz="2400">
                <a:solidFill>
                  <a:schemeClr val="tx1"/>
                </a:solidFill>
              </a:rPr>
              <a:t>         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000" dirty="0">
                <a:solidFill>
                  <a:srgbClr val="0E2D69"/>
                </a:solidFill>
              </a:rPr>
              <a:t>Научно-учебная группа «БРИКС+ как площадка для сотрудничества в Арктике: проблемы, перспективы и сценарии развития». 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8023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2605</Words>
  <Application>Microsoft Office PowerPoint</Application>
  <PresentationFormat>Широкоэкранный</PresentationFormat>
  <Paragraphs>157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Aptos</vt:lpstr>
      <vt:lpstr>Aptos Display</vt:lpstr>
      <vt:lpstr>Arial</vt:lpstr>
      <vt:lpstr>Arial,Sans-Serif</vt:lpstr>
      <vt:lpstr>Calibri</vt:lpstr>
      <vt:lpstr>Calibri Light</vt:lpstr>
      <vt:lpstr>HSE Sans</vt:lpstr>
      <vt:lpstr>Segoe UI</vt:lpstr>
      <vt:lpstr>Тема Office</vt:lpstr>
      <vt:lpstr>Перспективы взаимодействия стран БРИКС+ в Арктике</vt:lpstr>
      <vt:lpstr>План доклада</vt:lpstr>
      <vt:lpstr>Актуальность исследования</vt:lpstr>
      <vt:lpstr>Арктическая политика России</vt:lpstr>
      <vt:lpstr>Стратегия развития АЗРФ до 2035 г.</vt:lpstr>
      <vt:lpstr>Арктика в Концепции внешней политики РФ 2023 г.</vt:lpstr>
      <vt:lpstr>Арктическая политика Китая</vt:lpstr>
      <vt:lpstr>Российско-китайское сотрудничество в Арктике</vt:lpstr>
      <vt:lpstr>Арктическая политика Индии</vt:lpstr>
      <vt:lpstr>Российско-индийское сотрудничество в Арктике</vt:lpstr>
      <vt:lpstr>Арктическая политика Бразилии</vt:lpstr>
      <vt:lpstr>Общая полярная повестка БРИКС?</vt:lpstr>
      <vt:lpstr>Многостороннее научно-технологическое сотрудничество</vt:lpstr>
      <vt:lpstr>Сотрудничество по защите окружающей среды</vt:lpstr>
      <vt:lpstr>Полярные исследования</vt:lpstr>
      <vt:lpstr>Разработка арктических ресурсов</vt:lpstr>
      <vt:lpstr>Транспорт и логистика</vt:lpstr>
      <vt:lpstr>Двустороннее или многостороннее сотрудничество?</vt:lpstr>
      <vt:lpstr>Двустороннее или многостороннее сотрудничество?</vt:lpstr>
      <vt:lpstr>Итоги Казанского саммита БРИКС</vt:lpstr>
      <vt:lpstr>Состав БРИКС и государства-партнеры</vt:lpstr>
      <vt:lpstr>Наиболее перспективные потенциальные партнеры с точки зрения арктического сотрудничества</vt:lpstr>
      <vt:lpstr>Перспективные проекты в рамках БРИКС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Перспективы взаимодействия стран БРИКС+ в Арктике</dc:title>
  <dc:creator>Ирина</dc:creator>
  <cp:lastModifiedBy>Ирина</cp:lastModifiedBy>
  <cp:revision>2</cp:revision>
  <dcterms:created xsi:type="dcterms:W3CDTF">2024-10-30T13:01:52Z</dcterms:created>
  <dcterms:modified xsi:type="dcterms:W3CDTF">2024-11-03T13:30:07Z</dcterms:modified>
</cp:coreProperties>
</file>