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302" r:id="rId3"/>
    <p:sldId id="293" r:id="rId4"/>
    <p:sldId id="301" r:id="rId5"/>
    <p:sldId id="303" r:id="rId6"/>
    <p:sldId id="304" r:id="rId7"/>
    <p:sldId id="305" r:id="rId8"/>
    <p:sldId id="306" r:id="rId9"/>
    <p:sldId id="308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78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ABA2875-D8B8-4DF0-BD1E-56B252A7FBE8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ABEF3A01-100A-45BA-867C-31D16255F380}">
      <dgm:prSet phldrT="[Text]" phldr="0"/>
      <dgm:spPr/>
      <dgm:t>
        <a:bodyPr/>
        <a:lstStyle/>
        <a:p>
          <a:pPr rtl="0"/>
          <a:r>
            <a:rPr lang="en-US">
              <a:latin typeface="Calibri Light"/>
              <a:cs typeface="Calibri Light"/>
            </a:rPr>
            <a:t>Right to speak</a:t>
          </a:r>
        </a:p>
      </dgm:t>
    </dgm:pt>
    <dgm:pt modelId="{E4FA51EB-A9B5-46C9-8CAB-EE33F1999999}" type="parTrans" cxnId="{B564AF03-01D3-46FD-BF81-597F1B0AAA41}">
      <dgm:prSet/>
      <dgm:spPr/>
      <dgm:t>
        <a:bodyPr/>
        <a:lstStyle/>
        <a:p>
          <a:endParaRPr lang="en-US"/>
        </a:p>
      </dgm:t>
    </dgm:pt>
    <dgm:pt modelId="{95FA78FE-8A43-4368-B886-6504DF058CB8}" type="sibTrans" cxnId="{B564AF03-01D3-46FD-BF81-597F1B0AAA41}">
      <dgm:prSet/>
      <dgm:spPr/>
      <dgm:t>
        <a:bodyPr/>
        <a:lstStyle/>
        <a:p>
          <a:endParaRPr lang="en-US"/>
        </a:p>
      </dgm:t>
    </dgm:pt>
    <dgm:pt modelId="{BEE258DE-F8B5-4BA9-A788-36F1A7516D99}">
      <dgm:prSet phldrT="[Text]" phldr="0"/>
      <dgm:spPr/>
      <dgm:t>
        <a:bodyPr/>
        <a:lstStyle/>
        <a:p>
          <a:pPr rtl="0"/>
          <a:r>
            <a:rPr lang="en-US">
              <a:latin typeface="Calibri Light"/>
              <a:cs typeface="Calibri Light"/>
            </a:rPr>
            <a:t>Influence of total power</a:t>
          </a:r>
        </a:p>
      </dgm:t>
    </dgm:pt>
    <dgm:pt modelId="{5078FD53-3FDB-4BE4-B811-0D6450080D22}" type="parTrans" cxnId="{A6C3AFD9-51E6-4364-977B-CD88514BD63E}">
      <dgm:prSet/>
      <dgm:spPr/>
      <dgm:t>
        <a:bodyPr/>
        <a:lstStyle/>
        <a:p>
          <a:endParaRPr lang="en-US"/>
        </a:p>
      </dgm:t>
    </dgm:pt>
    <dgm:pt modelId="{01A6FDA8-B130-461A-A8E0-D31371B30684}" type="sibTrans" cxnId="{A6C3AFD9-51E6-4364-977B-CD88514BD63E}">
      <dgm:prSet/>
      <dgm:spPr/>
      <dgm:t>
        <a:bodyPr/>
        <a:lstStyle/>
        <a:p>
          <a:endParaRPr lang="en-US"/>
        </a:p>
      </dgm:t>
    </dgm:pt>
    <dgm:pt modelId="{52A74F40-37DA-4760-BCFD-191B19402A9B}">
      <dgm:prSet phldrT="[Text]" phldr="0"/>
      <dgm:spPr/>
      <dgm:t>
        <a:bodyPr/>
        <a:lstStyle/>
        <a:p>
          <a:pPr rtl="0"/>
          <a:r>
            <a:rPr lang="en-US">
              <a:latin typeface="Calibri Light"/>
              <a:cs typeface="Calibri Light"/>
            </a:rPr>
            <a:t>Power of mass media</a:t>
          </a:r>
        </a:p>
      </dgm:t>
    </dgm:pt>
    <dgm:pt modelId="{BF12E464-35F7-4745-914C-5D25CAC3E083}" type="parTrans" cxnId="{A682D9F2-1F65-4DD9-A7B4-7BD91D1F8F36}">
      <dgm:prSet/>
      <dgm:spPr/>
      <dgm:t>
        <a:bodyPr/>
        <a:lstStyle/>
        <a:p>
          <a:endParaRPr lang="en-US"/>
        </a:p>
      </dgm:t>
    </dgm:pt>
    <dgm:pt modelId="{4E26150A-6EFE-4E3A-9C44-4248FA3FC09F}" type="sibTrans" cxnId="{A682D9F2-1F65-4DD9-A7B4-7BD91D1F8F36}">
      <dgm:prSet/>
      <dgm:spPr/>
      <dgm:t>
        <a:bodyPr/>
        <a:lstStyle/>
        <a:p>
          <a:endParaRPr lang="en-US"/>
        </a:p>
      </dgm:t>
    </dgm:pt>
    <dgm:pt modelId="{A7001F26-2016-4C2B-9F1A-348C3AD2A47E}">
      <dgm:prSet phldrT="[Text]" phldr="0"/>
      <dgm:spPr/>
      <dgm:t>
        <a:bodyPr/>
        <a:lstStyle/>
        <a:p>
          <a:pPr rtl="0"/>
          <a:r>
            <a:rPr lang="en-US">
              <a:latin typeface="Calibri Light"/>
              <a:cs typeface="Calibri Light"/>
            </a:rPr>
            <a:t>New soft power</a:t>
          </a:r>
        </a:p>
      </dgm:t>
    </dgm:pt>
    <dgm:pt modelId="{A53675EA-B0F3-41C2-98FC-AE169D3FD1FC}" type="parTrans" cxnId="{668FDC4A-74D7-47E3-A7B7-204B5A89E67A}">
      <dgm:prSet/>
      <dgm:spPr/>
      <dgm:t>
        <a:bodyPr/>
        <a:lstStyle/>
        <a:p>
          <a:endParaRPr lang="en-US"/>
        </a:p>
      </dgm:t>
    </dgm:pt>
    <dgm:pt modelId="{9601D0C4-C799-4C6D-8533-13587F1AEAEE}" type="sibTrans" cxnId="{668FDC4A-74D7-47E3-A7B7-204B5A89E67A}">
      <dgm:prSet/>
      <dgm:spPr/>
      <dgm:t>
        <a:bodyPr/>
        <a:lstStyle/>
        <a:p>
          <a:endParaRPr lang="en-US"/>
        </a:p>
      </dgm:t>
    </dgm:pt>
    <dgm:pt modelId="{20A7DD18-3F27-4401-8EDE-45F83AA9C634}">
      <dgm:prSet phldrT="[Text]" phldr="0"/>
      <dgm:spPr/>
      <dgm:t>
        <a:bodyPr/>
        <a:lstStyle/>
        <a:p>
          <a:pPr rtl="0"/>
          <a:r>
            <a:rPr lang="en-US">
              <a:latin typeface="Calibri Light"/>
              <a:cs typeface="Calibri Light"/>
            </a:rPr>
            <a:t>Public politics and diplomacy</a:t>
          </a:r>
        </a:p>
      </dgm:t>
    </dgm:pt>
    <dgm:pt modelId="{F8FA6048-CE9C-4842-9A26-CC77651830FD}" type="parTrans" cxnId="{A192D6BA-34B3-4BF4-841B-EDB2BC31257D}">
      <dgm:prSet/>
      <dgm:spPr/>
      <dgm:t>
        <a:bodyPr/>
        <a:lstStyle/>
        <a:p>
          <a:endParaRPr lang="en-US"/>
        </a:p>
      </dgm:t>
    </dgm:pt>
    <dgm:pt modelId="{EB19CCF1-6485-470F-8B77-CC67C5EB0FE6}" type="sibTrans" cxnId="{A192D6BA-34B3-4BF4-841B-EDB2BC31257D}">
      <dgm:prSet/>
      <dgm:spPr/>
      <dgm:t>
        <a:bodyPr/>
        <a:lstStyle/>
        <a:p>
          <a:endParaRPr lang="en-US"/>
        </a:p>
      </dgm:t>
    </dgm:pt>
    <dgm:pt modelId="{45FF8B40-3F32-4432-B7E3-8108471EA241}" type="pres">
      <dgm:prSet presAssocID="{0ABA2875-D8B8-4DF0-BD1E-56B252A7FBE8}" presName="cycle" presStyleCnt="0">
        <dgm:presLayoutVars>
          <dgm:dir/>
          <dgm:resizeHandles val="exact"/>
        </dgm:presLayoutVars>
      </dgm:prSet>
      <dgm:spPr/>
    </dgm:pt>
    <dgm:pt modelId="{37E92AF2-2058-465F-97A2-CD6E4254B430}" type="pres">
      <dgm:prSet presAssocID="{ABEF3A01-100A-45BA-867C-31D16255F380}" presName="node" presStyleLbl="node1" presStyleIdx="0" presStyleCnt="5">
        <dgm:presLayoutVars>
          <dgm:bulletEnabled val="1"/>
        </dgm:presLayoutVars>
      </dgm:prSet>
      <dgm:spPr/>
    </dgm:pt>
    <dgm:pt modelId="{89B76D3B-92C4-44BD-BC6A-75E7FD1BA3C1}" type="pres">
      <dgm:prSet presAssocID="{95FA78FE-8A43-4368-B886-6504DF058CB8}" presName="sibTrans" presStyleLbl="sibTrans2D1" presStyleIdx="0" presStyleCnt="5"/>
      <dgm:spPr/>
    </dgm:pt>
    <dgm:pt modelId="{B9CE6A81-B69F-436E-8774-9C4CBD07698B}" type="pres">
      <dgm:prSet presAssocID="{95FA78FE-8A43-4368-B886-6504DF058CB8}" presName="connectorText" presStyleLbl="sibTrans2D1" presStyleIdx="0" presStyleCnt="5"/>
      <dgm:spPr/>
    </dgm:pt>
    <dgm:pt modelId="{5CC592F5-DDA8-46EB-91F4-3BF255BAAE85}" type="pres">
      <dgm:prSet presAssocID="{BEE258DE-F8B5-4BA9-A788-36F1A7516D99}" presName="node" presStyleLbl="node1" presStyleIdx="1" presStyleCnt="5">
        <dgm:presLayoutVars>
          <dgm:bulletEnabled val="1"/>
        </dgm:presLayoutVars>
      </dgm:prSet>
      <dgm:spPr/>
    </dgm:pt>
    <dgm:pt modelId="{8592DABE-6160-49B6-82CF-5569074DD621}" type="pres">
      <dgm:prSet presAssocID="{01A6FDA8-B130-461A-A8E0-D31371B30684}" presName="sibTrans" presStyleLbl="sibTrans2D1" presStyleIdx="1" presStyleCnt="5"/>
      <dgm:spPr/>
    </dgm:pt>
    <dgm:pt modelId="{8903A881-55A1-4D0F-9484-99C6DC88430F}" type="pres">
      <dgm:prSet presAssocID="{01A6FDA8-B130-461A-A8E0-D31371B30684}" presName="connectorText" presStyleLbl="sibTrans2D1" presStyleIdx="1" presStyleCnt="5"/>
      <dgm:spPr/>
    </dgm:pt>
    <dgm:pt modelId="{3645D7BF-0999-40E3-B6C7-A766D32110CD}" type="pres">
      <dgm:prSet presAssocID="{52A74F40-37DA-4760-BCFD-191B19402A9B}" presName="node" presStyleLbl="node1" presStyleIdx="2" presStyleCnt="5">
        <dgm:presLayoutVars>
          <dgm:bulletEnabled val="1"/>
        </dgm:presLayoutVars>
      </dgm:prSet>
      <dgm:spPr/>
    </dgm:pt>
    <dgm:pt modelId="{F3D89D91-FA2A-468D-A77B-E76500770237}" type="pres">
      <dgm:prSet presAssocID="{4E26150A-6EFE-4E3A-9C44-4248FA3FC09F}" presName="sibTrans" presStyleLbl="sibTrans2D1" presStyleIdx="2" presStyleCnt="5"/>
      <dgm:spPr/>
    </dgm:pt>
    <dgm:pt modelId="{3A5BB1EC-52E2-40C8-AA0B-B79C6C82D8C8}" type="pres">
      <dgm:prSet presAssocID="{4E26150A-6EFE-4E3A-9C44-4248FA3FC09F}" presName="connectorText" presStyleLbl="sibTrans2D1" presStyleIdx="2" presStyleCnt="5"/>
      <dgm:spPr/>
    </dgm:pt>
    <dgm:pt modelId="{845D0EF8-836E-4838-B152-D918F6859851}" type="pres">
      <dgm:prSet presAssocID="{A7001F26-2016-4C2B-9F1A-348C3AD2A47E}" presName="node" presStyleLbl="node1" presStyleIdx="3" presStyleCnt="5">
        <dgm:presLayoutVars>
          <dgm:bulletEnabled val="1"/>
        </dgm:presLayoutVars>
      </dgm:prSet>
      <dgm:spPr/>
    </dgm:pt>
    <dgm:pt modelId="{D7AB1EAE-83A2-4A7E-AE00-FC8419154A35}" type="pres">
      <dgm:prSet presAssocID="{9601D0C4-C799-4C6D-8533-13587F1AEAEE}" presName="sibTrans" presStyleLbl="sibTrans2D1" presStyleIdx="3" presStyleCnt="5"/>
      <dgm:spPr/>
    </dgm:pt>
    <dgm:pt modelId="{24AF33B1-11BC-4D91-88BB-8F7C13ACD1F6}" type="pres">
      <dgm:prSet presAssocID="{9601D0C4-C799-4C6D-8533-13587F1AEAEE}" presName="connectorText" presStyleLbl="sibTrans2D1" presStyleIdx="3" presStyleCnt="5"/>
      <dgm:spPr/>
    </dgm:pt>
    <dgm:pt modelId="{352598DC-4525-496E-8048-F80DF6E05643}" type="pres">
      <dgm:prSet presAssocID="{20A7DD18-3F27-4401-8EDE-45F83AA9C634}" presName="node" presStyleLbl="node1" presStyleIdx="4" presStyleCnt="5">
        <dgm:presLayoutVars>
          <dgm:bulletEnabled val="1"/>
        </dgm:presLayoutVars>
      </dgm:prSet>
      <dgm:spPr/>
    </dgm:pt>
    <dgm:pt modelId="{78E72C6A-58BD-4C43-9F21-DE32314A9A78}" type="pres">
      <dgm:prSet presAssocID="{EB19CCF1-6485-470F-8B77-CC67C5EB0FE6}" presName="sibTrans" presStyleLbl="sibTrans2D1" presStyleIdx="4" presStyleCnt="5"/>
      <dgm:spPr/>
    </dgm:pt>
    <dgm:pt modelId="{7A4D1F35-FA6F-4513-907F-6DB1E2535008}" type="pres">
      <dgm:prSet presAssocID="{EB19CCF1-6485-470F-8B77-CC67C5EB0FE6}" presName="connectorText" presStyleLbl="sibTrans2D1" presStyleIdx="4" presStyleCnt="5"/>
      <dgm:spPr/>
    </dgm:pt>
  </dgm:ptLst>
  <dgm:cxnLst>
    <dgm:cxn modelId="{B564AF03-01D3-46FD-BF81-597F1B0AAA41}" srcId="{0ABA2875-D8B8-4DF0-BD1E-56B252A7FBE8}" destId="{ABEF3A01-100A-45BA-867C-31D16255F380}" srcOrd="0" destOrd="0" parTransId="{E4FA51EB-A9B5-46C9-8CAB-EE33F1999999}" sibTransId="{95FA78FE-8A43-4368-B886-6504DF058CB8}"/>
    <dgm:cxn modelId="{028F1914-D07D-46F1-8F36-F7E2C08A22E2}" type="presOf" srcId="{4E26150A-6EFE-4E3A-9C44-4248FA3FC09F}" destId="{3A5BB1EC-52E2-40C8-AA0B-B79C6C82D8C8}" srcOrd="1" destOrd="0" presId="urn:microsoft.com/office/officeart/2005/8/layout/cycle2"/>
    <dgm:cxn modelId="{48EC5220-26A2-490E-A2BF-CB44CBDF42FB}" type="presOf" srcId="{A7001F26-2016-4C2B-9F1A-348C3AD2A47E}" destId="{845D0EF8-836E-4838-B152-D918F6859851}" srcOrd="0" destOrd="0" presId="urn:microsoft.com/office/officeart/2005/8/layout/cycle2"/>
    <dgm:cxn modelId="{D360F527-0104-4962-9CC7-FC1D4574928E}" type="presOf" srcId="{0ABA2875-D8B8-4DF0-BD1E-56B252A7FBE8}" destId="{45FF8B40-3F32-4432-B7E3-8108471EA241}" srcOrd="0" destOrd="0" presId="urn:microsoft.com/office/officeart/2005/8/layout/cycle2"/>
    <dgm:cxn modelId="{E1088133-0DBB-4DA5-9E0C-EAA894562913}" type="presOf" srcId="{95FA78FE-8A43-4368-B886-6504DF058CB8}" destId="{89B76D3B-92C4-44BD-BC6A-75E7FD1BA3C1}" srcOrd="0" destOrd="0" presId="urn:microsoft.com/office/officeart/2005/8/layout/cycle2"/>
    <dgm:cxn modelId="{FC71B73E-9552-4318-9856-D1031521F8F5}" type="presOf" srcId="{01A6FDA8-B130-461A-A8E0-D31371B30684}" destId="{8903A881-55A1-4D0F-9484-99C6DC88430F}" srcOrd="1" destOrd="0" presId="urn:microsoft.com/office/officeart/2005/8/layout/cycle2"/>
    <dgm:cxn modelId="{2F1D8365-639A-43DF-B11C-FF0F19852300}" type="presOf" srcId="{52A74F40-37DA-4760-BCFD-191B19402A9B}" destId="{3645D7BF-0999-40E3-B6C7-A766D32110CD}" srcOrd="0" destOrd="0" presId="urn:microsoft.com/office/officeart/2005/8/layout/cycle2"/>
    <dgm:cxn modelId="{DC399B45-520F-42A1-8923-D9012995B9CA}" type="presOf" srcId="{EB19CCF1-6485-470F-8B77-CC67C5EB0FE6}" destId="{78E72C6A-58BD-4C43-9F21-DE32314A9A78}" srcOrd="0" destOrd="0" presId="urn:microsoft.com/office/officeart/2005/8/layout/cycle2"/>
    <dgm:cxn modelId="{94C46367-A5C6-4220-AED0-96150D08E069}" type="presOf" srcId="{ABEF3A01-100A-45BA-867C-31D16255F380}" destId="{37E92AF2-2058-465F-97A2-CD6E4254B430}" srcOrd="0" destOrd="0" presId="urn:microsoft.com/office/officeart/2005/8/layout/cycle2"/>
    <dgm:cxn modelId="{8D322149-C825-4379-8DE2-72E54EDE68AA}" type="presOf" srcId="{BEE258DE-F8B5-4BA9-A788-36F1A7516D99}" destId="{5CC592F5-DDA8-46EB-91F4-3BF255BAAE85}" srcOrd="0" destOrd="0" presId="urn:microsoft.com/office/officeart/2005/8/layout/cycle2"/>
    <dgm:cxn modelId="{668FDC4A-74D7-47E3-A7B7-204B5A89E67A}" srcId="{0ABA2875-D8B8-4DF0-BD1E-56B252A7FBE8}" destId="{A7001F26-2016-4C2B-9F1A-348C3AD2A47E}" srcOrd="3" destOrd="0" parTransId="{A53675EA-B0F3-41C2-98FC-AE169D3FD1FC}" sibTransId="{9601D0C4-C799-4C6D-8533-13587F1AEAEE}"/>
    <dgm:cxn modelId="{5280F050-302F-464B-B577-D3CED5417617}" type="presOf" srcId="{95FA78FE-8A43-4368-B886-6504DF058CB8}" destId="{B9CE6A81-B69F-436E-8774-9C4CBD07698B}" srcOrd="1" destOrd="0" presId="urn:microsoft.com/office/officeart/2005/8/layout/cycle2"/>
    <dgm:cxn modelId="{3158BB96-E14A-4409-8533-AB05DB560076}" type="presOf" srcId="{EB19CCF1-6485-470F-8B77-CC67C5EB0FE6}" destId="{7A4D1F35-FA6F-4513-907F-6DB1E2535008}" srcOrd="1" destOrd="0" presId="urn:microsoft.com/office/officeart/2005/8/layout/cycle2"/>
    <dgm:cxn modelId="{C454B6A4-1F0F-409D-B757-89221E024C26}" type="presOf" srcId="{01A6FDA8-B130-461A-A8E0-D31371B30684}" destId="{8592DABE-6160-49B6-82CF-5569074DD621}" srcOrd="0" destOrd="0" presId="urn:microsoft.com/office/officeart/2005/8/layout/cycle2"/>
    <dgm:cxn modelId="{7173A4AA-9484-4032-B8B0-2E1A689DF0C7}" type="presOf" srcId="{20A7DD18-3F27-4401-8EDE-45F83AA9C634}" destId="{352598DC-4525-496E-8048-F80DF6E05643}" srcOrd="0" destOrd="0" presId="urn:microsoft.com/office/officeart/2005/8/layout/cycle2"/>
    <dgm:cxn modelId="{A192D6BA-34B3-4BF4-841B-EDB2BC31257D}" srcId="{0ABA2875-D8B8-4DF0-BD1E-56B252A7FBE8}" destId="{20A7DD18-3F27-4401-8EDE-45F83AA9C634}" srcOrd="4" destOrd="0" parTransId="{F8FA6048-CE9C-4842-9A26-CC77651830FD}" sibTransId="{EB19CCF1-6485-470F-8B77-CC67C5EB0FE6}"/>
    <dgm:cxn modelId="{CAFFBFBB-9423-45C5-82EA-257AACD90DE9}" type="presOf" srcId="{9601D0C4-C799-4C6D-8533-13587F1AEAEE}" destId="{24AF33B1-11BC-4D91-88BB-8F7C13ACD1F6}" srcOrd="1" destOrd="0" presId="urn:microsoft.com/office/officeart/2005/8/layout/cycle2"/>
    <dgm:cxn modelId="{774C92CA-2AA1-4B66-9D58-291574A97692}" type="presOf" srcId="{9601D0C4-C799-4C6D-8533-13587F1AEAEE}" destId="{D7AB1EAE-83A2-4A7E-AE00-FC8419154A35}" srcOrd="0" destOrd="0" presId="urn:microsoft.com/office/officeart/2005/8/layout/cycle2"/>
    <dgm:cxn modelId="{BCBB36CF-05BC-4ED3-94C5-DAF834588A8A}" type="presOf" srcId="{4E26150A-6EFE-4E3A-9C44-4248FA3FC09F}" destId="{F3D89D91-FA2A-468D-A77B-E76500770237}" srcOrd="0" destOrd="0" presId="urn:microsoft.com/office/officeart/2005/8/layout/cycle2"/>
    <dgm:cxn modelId="{A6C3AFD9-51E6-4364-977B-CD88514BD63E}" srcId="{0ABA2875-D8B8-4DF0-BD1E-56B252A7FBE8}" destId="{BEE258DE-F8B5-4BA9-A788-36F1A7516D99}" srcOrd="1" destOrd="0" parTransId="{5078FD53-3FDB-4BE4-B811-0D6450080D22}" sibTransId="{01A6FDA8-B130-461A-A8E0-D31371B30684}"/>
    <dgm:cxn modelId="{A682D9F2-1F65-4DD9-A7B4-7BD91D1F8F36}" srcId="{0ABA2875-D8B8-4DF0-BD1E-56B252A7FBE8}" destId="{52A74F40-37DA-4760-BCFD-191B19402A9B}" srcOrd="2" destOrd="0" parTransId="{BF12E464-35F7-4745-914C-5D25CAC3E083}" sibTransId="{4E26150A-6EFE-4E3A-9C44-4248FA3FC09F}"/>
    <dgm:cxn modelId="{6CDE030E-9FBB-435A-9442-67EB4857337F}" type="presParOf" srcId="{45FF8B40-3F32-4432-B7E3-8108471EA241}" destId="{37E92AF2-2058-465F-97A2-CD6E4254B430}" srcOrd="0" destOrd="0" presId="urn:microsoft.com/office/officeart/2005/8/layout/cycle2"/>
    <dgm:cxn modelId="{8600CEF3-0A1E-48E8-A1D8-B87873F056A1}" type="presParOf" srcId="{45FF8B40-3F32-4432-B7E3-8108471EA241}" destId="{89B76D3B-92C4-44BD-BC6A-75E7FD1BA3C1}" srcOrd="1" destOrd="0" presId="urn:microsoft.com/office/officeart/2005/8/layout/cycle2"/>
    <dgm:cxn modelId="{582A300E-CF21-4097-8C31-73C238681795}" type="presParOf" srcId="{89B76D3B-92C4-44BD-BC6A-75E7FD1BA3C1}" destId="{B9CE6A81-B69F-436E-8774-9C4CBD07698B}" srcOrd="0" destOrd="0" presId="urn:microsoft.com/office/officeart/2005/8/layout/cycle2"/>
    <dgm:cxn modelId="{0F3511B1-B5F6-4E3C-AA33-943A24E7565A}" type="presParOf" srcId="{45FF8B40-3F32-4432-B7E3-8108471EA241}" destId="{5CC592F5-DDA8-46EB-91F4-3BF255BAAE85}" srcOrd="2" destOrd="0" presId="urn:microsoft.com/office/officeart/2005/8/layout/cycle2"/>
    <dgm:cxn modelId="{26077315-1AEF-4DF5-BA4F-CDE4A456A462}" type="presParOf" srcId="{45FF8B40-3F32-4432-B7E3-8108471EA241}" destId="{8592DABE-6160-49B6-82CF-5569074DD621}" srcOrd="3" destOrd="0" presId="urn:microsoft.com/office/officeart/2005/8/layout/cycle2"/>
    <dgm:cxn modelId="{936ECAEC-EAA3-4200-B14B-496AFE5AD73F}" type="presParOf" srcId="{8592DABE-6160-49B6-82CF-5569074DD621}" destId="{8903A881-55A1-4D0F-9484-99C6DC88430F}" srcOrd="0" destOrd="0" presId="urn:microsoft.com/office/officeart/2005/8/layout/cycle2"/>
    <dgm:cxn modelId="{431AE82F-118D-4877-9F50-B026AEE22E8D}" type="presParOf" srcId="{45FF8B40-3F32-4432-B7E3-8108471EA241}" destId="{3645D7BF-0999-40E3-B6C7-A766D32110CD}" srcOrd="4" destOrd="0" presId="urn:microsoft.com/office/officeart/2005/8/layout/cycle2"/>
    <dgm:cxn modelId="{0360C97F-3910-4063-99C3-C2FFB572F827}" type="presParOf" srcId="{45FF8B40-3F32-4432-B7E3-8108471EA241}" destId="{F3D89D91-FA2A-468D-A77B-E76500770237}" srcOrd="5" destOrd="0" presId="urn:microsoft.com/office/officeart/2005/8/layout/cycle2"/>
    <dgm:cxn modelId="{30B7E28B-6F5E-466B-9E09-270D2F977F3A}" type="presParOf" srcId="{F3D89D91-FA2A-468D-A77B-E76500770237}" destId="{3A5BB1EC-52E2-40C8-AA0B-B79C6C82D8C8}" srcOrd="0" destOrd="0" presId="urn:microsoft.com/office/officeart/2005/8/layout/cycle2"/>
    <dgm:cxn modelId="{3CBD80C2-4E15-439B-95B6-897B050B74E7}" type="presParOf" srcId="{45FF8B40-3F32-4432-B7E3-8108471EA241}" destId="{845D0EF8-836E-4838-B152-D918F6859851}" srcOrd="6" destOrd="0" presId="urn:microsoft.com/office/officeart/2005/8/layout/cycle2"/>
    <dgm:cxn modelId="{7717063E-89B1-4007-8E09-39A87791174F}" type="presParOf" srcId="{45FF8B40-3F32-4432-B7E3-8108471EA241}" destId="{D7AB1EAE-83A2-4A7E-AE00-FC8419154A35}" srcOrd="7" destOrd="0" presId="urn:microsoft.com/office/officeart/2005/8/layout/cycle2"/>
    <dgm:cxn modelId="{22F193DB-770F-4A29-B677-F69C1143D4C0}" type="presParOf" srcId="{D7AB1EAE-83A2-4A7E-AE00-FC8419154A35}" destId="{24AF33B1-11BC-4D91-88BB-8F7C13ACD1F6}" srcOrd="0" destOrd="0" presId="urn:microsoft.com/office/officeart/2005/8/layout/cycle2"/>
    <dgm:cxn modelId="{3984E7B3-652C-4539-AF93-8AC99ABFC18C}" type="presParOf" srcId="{45FF8B40-3F32-4432-B7E3-8108471EA241}" destId="{352598DC-4525-496E-8048-F80DF6E05643}" srcOrd="8" destOrd="0" presId="urn:microsoft.com/office/officeart/2005/8/layout/cycle2"/>
    <dgm:cxn modelId="{8FD67F3C-840E-43CC-B182-D64051899DDD}" type="presParOf" srcId="{45FF8B40-3F32-4432-B7E3-8108471EA241}" destId="{78E72C6A-58BD-4C43-9F21-DE32314A9A78}" srcOrd="9" destOrd="0" presId="urn:microsoft.com/office/officeart/2005/8/layout/cycle2"/>
    <dgm:cxn modelId="{0DEB8AC8-BA0F-4397-B443-9B0B460EB605}" type="presParOf" srcId="{78E72C6A-58BD-4C43-9F21-DE32314A9A78}" destId="{7A4D1F35-FA6F-4513-907F-6DB1E2535008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6AD9913-9E05-4AD4-AFD7-92CF47670110}" type="doc">
      <dgm:prSet loTypeId="urn:microsoft.com/office/officeart/2005/8/layout/hLis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28A35DF-B3AD-4EAB-B8CD-9DCA1F86FECD}">
      <dgm:prSet phldrT="[Text]" phldr="0"/>
      <dgm:spPr/>
      <dgm:t>
        <a:bodyPr/>
        <a:lstStyle/>
        <a:p>
          <a:pPr rtl="0"/>
          <a:r>
            <a:rPr lang="en-US" err="1">
              <a:latin typeface="Calibri Light" panose="020F0302020204030204"/>
            </a:rPr>
            <a:t>Kejin</a:t>
          </a:r>
          <a:r>
            <a:rPr lang="en-US">
              <a:latin typeface="Calibri Light" panose="020F0302020204030204"/>
            </a:rPr>
            <a:t> Zhao's definitions  +</a:t>
          </a:r>
          <a:endParaRPr lang="en-US"/>
        </a:p>
      </dgm:t>
    </dgm:pt>
    <dgm:pt modelId="{2E9F73CC-2DE8-484D-8CE0-8186D5F27138}" type="parTrans" cxnId="{6CA62677-F3F6-4694-802A-DB8FBF359094}">
      <dgm:prSet/>
      <dgm:spPr/>
      <dgm:t>
        <a:bodyPr/>
        <a:lstStyle/>
        <a:p>
          <a:endParaRPr lang="en-US"/>
        </a:p>
      </dgm:t>
    </dgm:pt>
    <dgm:pt modelId="{9BAB0508-D686-43EE-BCEF-5DFEE06CC19C}" type="sibTrans" cxnId="{6CA62677-F3F6-4694-802A-DB8FBF359094}">
      <dgm:prSet/>
      <dgm:spPr/>
      <dgm:t>
        <a:bodyPr/>
        <a:lstStyle/>
        <a:p>
          <a:endParaRPr lang="en-US"/>
        </a:p>
      </dgm:t>
    </dgm:pt>
    <dgm:pt modelId="{5EB822A5-C02F-449E-A1D2-E4A7A6980769}">
      <dgm:prSet phldrT="[Text]" phldr="0"/>
      <dgm:spPr/>
      <dgm:t>
        <a:bodyPr/>
        <a:lstStyle/>
        <a:p>
          <a:pPr rtl="0"/>
          <a:r>
            <a:rPr lang="en-US">
              <a:latin typeface="Calibri Light"/>
              <a:cs typeface="Calibri Light"/>
            </a:rPr>
            <a:t>Hard power</a:t>
          </a:r>
        </a:p>
      </dgm:t>
    </dgm:pt>
    <dgm:pt modelId="{E10357C1-F89F-4288-B2B7-5D0D49E10D65}" type="parTrans" cxnId="{BB233BBE-53DF-4DCA-B47B-B05A5E7E4C11}">
      <dgm:prSet/>
      <dgm:spPr/>
      <dgm:t>
        <a:bodyPr/>
        <a:lstStyle/>
        <a:p>
          <a:endParaRPr lang="en-US"/>
        </a:p>
      </dgm:t>
    </dgm:pt>
    <dgm:pt modelId="{AA83B343-8586-4956-A0D1-9C48EE8CDB50}" type="sibTrans" cxnId="{BB233BBE-53DF-4DCA-B47B-B05A5E7E4C11}">
      <dgm:prSet/>
      <dgm:spPr/>
      <dgm:t>
        <a:bodyPr/>
        <a:lstStyle/>
        <a:p>
          <a:endParaRPr lang="en-US"/>
        </a:p>
      </dgm:t>
    </dgm:pt>
    <dgm:pt modelId="{273A0611-A127-4AA4-B9D2-BEECCBA31464}">
      <dgm:prSet phldrT="[Text]" phldr="0"/>
      <dgm:spPr/>
      <dgm:t>
        <a:bodyPr/>
        <a:lstStyle/>
        <a:p>
          <a:pPr rtl="0"/>
          <a:r>
            <a:rPr lang="en-US">
              <a:latin typeface="Calibri Light"/>
              <a:cs typeface="Calibri Light"/>
            </a:rPr>
            <a:t>Economic influence</a:t>
          </a:r>
        </a:p>
      </dgm:t>
    </dgm:pt>
    <dgm:pt modelId="{8DB22B49-52B1-4472-B50F-3BEC893A4D65}" type="parTrans" cxnId="{04044385-E179-4CE4-A84F-65BC40971EFA}">
      <dgm:prSet/>
      <dgm:spPr/>
      <dgm:t>
        <a:bodyPr/>
        <a:lstStyle/>
        <a:p>
          <a:endParaRPr lang="en-US"/>
        </a:p>
      </dgm:t>
    </dgm:pt>
    <dgm:pt modelId="{5C577700-9C9B-4480-B686-EEF4CE92CE7E}" type="sibTrans" cxnId="{04044385-E179-4CE4-A84F-65BC40971EFA}">
      <dgm:prSet/>
      <dgm:spPr/>
      <dgm:t>
        <a:bodyPr/>
        <a:lstStyle/>
        <a:p>
          <a:endParaRPr lang="en-US"/>
        </a:p>
      </dgm:t>
    </dgm:pt>
    <dgm:pt modelId="{3E443E8B-0618-4889-88DC-7F6051B78D25}">
      <dgm:prSet phldrT="[Text]" phldr="0"/>
      <dgm:spPr/>
      <dgm:t>
        <a:bodyPr/>
        <a:lstStyle/>
        <a:p>
          <a:pPr rtl="0"/>
          <a:r>
            <a:rPr lang="en-US">
              <a:latin typeface="Calibri Light"/>
              <a:cs typeface="Calibri Light"/>
            </a:rPr>
            <a:t>Academic discourse</a:t>
          </a:r>
        </a:p>
      </dgm:t>
    </dgm:pt>
    <dgm:pt modelId="{D9941D02-3C3F-47CE-9720-78A2862F6CAC}" type="parTrans" cxnId="{D565078E-D4D0-48FB-997F-50FDEFDBA379}">
      <dgm:prSet/>
      <dgm:spPr/>
      <dgm:t>
        <a:bodyPr/>
        <a:lstStyle/>
        <a:p>
          <a:endParaRPr lang="en-US"/>
        </a:p>
      </dgm:t>
    </dgm:pt>
    <dgm:pt modelId="{BBF22FA6-A738-4443-9489-6C3E88B9074A}" type="sibTrans" cxnId="{D565078E-D4D0-48FB-997F-50FDEFDBA379}">
      <dgm:prSet/>
      <dgm:spPr/>
      <dgm:t>
        <a:bodyPr/>
        <a:lstStyle/>
        <a:p>
          <a:endParaRPr lang="en-US"/>
        </a:p>
      </dgm:t>
    </dgm:pt>
    <dgm:pt modelId="{CFEA0F76-6201-4170-9DA4-4D7FD5C23C7A}" type="pres">
      <dgm:prSet presAssocID="{86AD9913-9E05-4AD4-AFD7-92CF47670110}" presName="composite" presStyleCnt="0">
        <dgm:presLayoutVars>
          <dgm:chMax val="1"/>
          <dgm:dir/>
          <dgm:resizeHandles val="exact"/>
        </dgm:presLayoutVars>
      </dgm:prSet>
      <dgm:spPr/>
    </dgm:pt>
    <dgm:pt modelId="{8AA7F4BA-6129-49DB-A8BF-7E4CF2E8780C}" type="pres">
      <dgm:prSet presAssocID="{628A35DF-B3AD-4EAB-B8CD-9DCA1F86FECD}" presName="roof" presStyleLbl="dkBgShp" presStyleIdx="0" presStyleCnt="2"/>
      <dgm:spPr/>
    </dgm:pt>
    <dgm:pt modelId="{0B80172B-5B96-4A51-A340-422030355ABD}" type="pres">
      <dgm:prSet presAssocID="{628A35DF-B3AD-4EAB-B8CD-9DCA1F86FECD}" presName="pillars" presStyleCnt="0"/>
      <dgm:spPr/>
    </dgm:pt>
    <dgm:pt modelId="{32058C08-D9FF-4020-B119-CE2772F1652F}" type="pres">
      <dgm:prSet presAssocID="{628A35DF-B3AD-4EAB-B8CD-9DCA1F86FECD}" presName="pillar1" presStyleLbl="node1" presStyleIdx="0" presStyleCnt="3">
        <dgm:presLayoutVars>
          <dgm:bulletEnabled val="1"/>
        </dgm:presLayoutVars>
      </dgm:prSet>
      <dgm:spPr/>
    </dgm:pt>
    <dgm:pt modelId="{AB2B09A3-E9C6-4BAE-BBE3-DAB7EDA1C0C6}" type="pres">
      <dgm:prSet presAssocID="{273A0611-A127-4AA4-B9D2-BEECCBA31464}" presName="pillarX" presStyleLbl="node1" presStyleIdx="1" presStyleCnt="3">
        <dgm:presLayoutVars>
          <dgm:bulletEnabled val="1"/>
        </dgm:presLayoutVars>
      </dgm:prSet>
      <dgm:spPr/>
    </dgm:pt>
    <dgm:pt modelId="{E07D97B3-C1B6-4A4A-8AFE-4B5AC5CF9BDC}" type="pres">
      <dgm:prSet presAssocID="{3E443E8B-0618-4889-88DC-7F6051B78D25}" presName="pillarX" presStyleLbl="node1" presStyleIdx="2" presStyleCnt="3">
        <dgm:presLayoutVars>
          <dgm:bulletEnabled val="1"/>
        </dgm:presLayoutVars>
      </dgm:prSet>
      <dgm:spPr/>
    </dgm:pt>
    <dgm:pt modelId="{CBA3B62E-2013-4348-9F4E-0AD1E1E9E49B}" type="pres">
      <dgm:prSet presAssocID="{628A35DF-B3AD-4EAB-B8CD-9DCA1F86FECD}" presName="base" presStyleLbl="dkBgShp" presStyleIdx="1" presStyleCnt="2"/>
      <dgm:spPr/>
    </dgm:pt>
  </dgm:ptLst>
  <dgm:cxnLst>
    <dgm:cxn modelId="{CAF6786D-9CE0-4858-B27A-50BEBB14F76D}" type="presOf" srcId="{86AD9913-9E05-4AD4-AFD7-92CF47670110}" destId="{CFEA0F76-6201-4170-9DA4-4D7FD5C23C7A}" srcOrd="0" destOrd="0" presId="urn:microsoft.com/office/officeart/2005/8/layout/hList3"/>
    <dgm:cxn modelId="{F03FD274-B136-443B-9463-11D77FAD5185}" type="presOf" srcId="{3E443E8B-0618-4889-88DC-7F6051B78D25}" destId="{E07D97B3-C1B6-4A4A-8AFE-4B5AC5CF9BDC}" srcOrd="0" destOrd="0" presId="urn:microsoft.com/office/officeart/2005/8/layout/hList3"/>
    <dgm:cxn modelId="{6CA62677-F3F6-4694-802A-DB8FBF359094}" srcId="{86AD9913-9E05-4AD4-AFD7-92CF47670110}" destId="{628A35DF-B3AD-4EAB-B8CD-9DCA1F86FECD}" srcOrd="0" destOrd="0" parTransId="{2E9F73CC-2DE8-484D-8CE0-8186D5F27138}" sibTransId="{9BAB0508-D686-43EE-BCEF-5DFEE06CC19C}"/>
    <dgm:cxn modelId="{04044385-E179-4CE4-A84F-65BC40971EFA}" srcId="{628A35DF-B3AD-4EAB-B8CD-9DCA1F86FECD}" destId="{273A0611-A127-4AA4-B9D2-BEECCBA31464}" srcOrd="1" destOrd="0" parTransId="{8DB22B49-52B1-4472-B50F-3BEC893A4D65}" sibTransId="{5C577700-9C9B-4480-B686-EEF4CE92CE7E}"/>
    <dgm:cxn modelId="{D565078E-D4D0-48FB-997F-50FDEFDBA379}" srcId="{628A35DF-B3AD-4EAB-B8CD-9DCA1F86FECD}" destId="{3E443E8B-0618-4889-88DC-7F6051B78D25}" srcOrd="2" destOrd="0" parTransId="{D9941D02-3C3F-47CE-9720-78A2862F6CAC}" sibTransId="{BBF22FA6-A738-4443-9489-6C3E88B9074A}"/>
    <dgm:cxn modelId="{4835129F-DAFA-4CF2-BCD3-B9EB351EAD8E}" type="presOf" srcId="{628A35DF-B3AD-4EAB-B8CD-9DCA1F86FECD}" destId="{8AA7F4BA-6129-49DB-A8BF-7E4CF2E8780C}" srcOrd="0" destOrd="0" presId="urn:microsoft.com/office/officeart/2005/8/layout/hList3"/>
    <dgm:cxn modelId="{BB233BBE-53DF-4DCA-B47B-B05A5E7E4C11}" srcId="{628A35DF-B3AD-4EAB-B8CD-9DCA1F86FECD}" destId="{5EB822A5-C02F-449E-A1D2-E4A7A6980769}" srcOrd="0" destOrd="0" parTransId="{E10357C1-F89F-4288-B2B7-5D0D49E10D65}" sibTransId="{AA83B343-8586-4956-A0D1-9C48EE8CDB50}"/>
    <dgm:cxn modelId="{BBF7E1E0-A4BE-4A9F-8BE6-73B327E39645}" type="presOf" srcId="{273A0611-A127-4AA4-B9D2-BEECCBA31464}" destId="{AB2B09A3-E9C6-4BAE-BBE3-DAB7EDA1C0C6}" srcOrd="0" destOrd="0" presId="urn:microsoft.com/office/officeart/2005/8/layout/hList3"/>
    <dgm:cxn modelId="{A48C24ED-2AA9-466F-AEC6-213A1A27C2C9}" type="presOf" srcId="{5EB822A5-C02F-449E-A1D2-E4A7A6980769}" destId="{32058C08-D9FF-4020-B119-CE2772F1652F}" srcOrd="0" destOrd="0" presId="urn:microsoft.com/office/officeart/2005/8/layout/hList3"/>
    <dgm:cxn modelId="{69AF41BB-001A-4A2F-840E-3614C0520DFA}" type="presParOf" srcId="{CFEA0F76-6201-4170-9DA4-4D7FD5C23C7A}" destId="{8AA7F4BA-6129-49DB-A8BF-7E4CF2E8780C}" srcOrd="0" destOrd="0" presId="urn:microsoft.com/office/officeart/2005/8/layout/hList3"/>
    <dgm:cxn modelId="{86680696-6AB2-4741-9E7B-9C54DB628346}" type="presParOf" srcId="{CFEA0F76-6201-4170-9DA4-4D7FD5C23C7A}" destId="{0B80172B-5B96-4A51-A340-422030355ABD}" srcOrd="1" destOrd="0" presId="urn:microsoft.com/office/officeart/2005/8/layout/hList3"/>
    <dgm:cxn modelId="{A9DA0B8F-303B-4893-A7BD-A82177762730}" type="presParOf" srcId="{0B80172B-5B96-4A51-A340-422030355ABD}" destId="{32058C08-D9FF-4020-B119-CE2772F1652F}" srcOrd="0" destOrd="0" presId="urn:microsoft.com/office/officeart/2005/8/layout/hList3"/>
    <dgm:cxn modelId="{4C620E20-CBE4-46F3-84F0-3373FBBC4F5F}" type="presParOf" srcId="{0B80172B-5B96-4A51-A340-422030355ABD}" destId="{AB2B09A3-E9C6-4BAE-BBE3-DAB7EDA1C0C6}" srcOrd="1" destOrd="0" presId="urn:microsoft.com/office/officeart/2005/8/layout/hList3"/>
    <dgm:cxn modelId="{4510BC47-BC50-4E3C-B0A4-DB8AE1326D3D}" type="presParOf" srcId="{0B80172B-5B96-4A51-A340-422030355ABD}" destId="{E07D97B3-C1B6-4A4A-8AFE-4B5AC5CF9BDC}" srcOrd="2" destOrd="0" presId="urn:microsoft.com/office/officeart/2005/8/layout/hList3"/>
    <dgm:cxn modelId="{A3414AD3-D6E0-4CE6-97C0-605C89BD3991}" type="presParOf" srcId="{CFEA0F76-6201-4170-9DA4-4D7FD5C23C7A}" destId="{CBA3B62E-2013-4348-9F4E-0AD1E1E9E49B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3C009D-B064-4AFF-89F3-C6F2B7416C9A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283A56D5-725E-49BF-B845-68458D9ED85C}">
      <dgm:prSet phldrT="[Text]" phldr="0"/>
      <dgm:spPr/>
      <dgm:t>
        <a:bodyPr/>
        <a:lstStyle/>
        <a:p>
          <a:r>
            <a:rPr lang="en-US">
              <a:latin typeface="Aptos Display" panose="020F0302020204030204"/>
            </a:rPr>
            <a:t>Political</a:t>
          </a:r>
          <a:endParaRPr lang="en-US"/>
        </a:p>
      </dgm:t>
    </dgm:pt>
    <dgm:pt modelId="{9FFF557B-5F29-4CFF-8A35-B6B2602B8C8E}" type="parTrans" cxnId="{2C14A765-7BD7-4A83-8D44-3FE8BA116DD2}">
      <dgm:prSet/>
      <dgm:spPr/>
      <dgm:t>
        <a:bodyPr/>
        <a:lstStyle/>
        <a:p>
          <a:endParaRPr lang="en-US"/>
        </a:p>
      </dgm:t>
    </dgm:pt>
    <dgm:pt modelId="{0365BEF0-4C9B-4005-9309-5DBEDAD104B9}" type="sibTrans" cxnId="{2C14A765-7BD7-4A83-8D44-3FE8BA116DD2}">
      <dgm:prSet/>
      <dgm:spPr/>
      <dgm:t>
        <a:bodyPr/>
        <a:lstStyle/>
        <a:p>
          <a:endParaRPr lang="en-US"/>
        </a:p>
      </dgm:t>
    </dgm:pt>
    <dgm:pt modelId="{6FD52410-4B20-4BCC-82BD-E3B7008A5752}">
      <dgm:prSet phldrT="[Text]" phldr="0"/>
      <dgm:spPr/>
      <dgm:t>
        <a:bodyPr/>
        <a:lstStyle/>
        <a:p>
          <a:pPr rtl="0"/>
          <a:r>
            <a:rPr lang="en-US">
              <a:latin typeface="Calibri Light"/>
              <a:cs typeface="Calibri Light"/>
            </a:rPr>
            <a:t>Competition with the US</a:t>
          </a:r>
        </a:p>
      </dgm:t>
    </dgm:pt>
    <dgm:pt modelId="{FFC38E94-E222-4336-940E-4E3D0B4BEAAF}" type="parTrans" cxnId="{7CFDEFAA-C9BC-4B1B-AFAF-FF5848B35613}">
      <dgm:prSet/>
      <dgm:spPr/>
      <dgm:t>
        <a:bodyPr/>
        <a:lstStyle/>
        <a:p>
          <a:endParaRPr lang="en-US"/>
        </a:p>
      </dgm:t>
    </dgm:pt>
    <dgm:pt modelId="{80DB8CBD-584F-4574-BAEA-25019808D890}" type="sibTrans" cxnId="{7CFDEFAA-C9BC-4B1B-AFAF-FF5848B35613}">
      <dgm:prSet/>
      <dgm:spPr/>
      <dgm:t>
        <a:bodyPr/>
        <a:lstStyle/>
        <a:p>
          <a:endParaRPr lang="en-US"/>
        </a:p>
      </dgm:t>
    </dgm:pt>
    <dgm:pt modelId="{87308CFB-202E-42D6-9E9D-E02DB9E8F1BD}">
      <dgm:prSet phldrT="[Text]" phldr="0"/>
      <dgm:spPr/>
      <dgm:t>
        <a:bodyPr/>
        <a:lstStyle/>
        <a:p>
          <a:pPr rtl="0"/>
          <a:r>
            <a:rPr lang="en-US">
              <a:latin typeface="Calibri Light"/>
              <a:cs typeface="Calibri Light"/>
            </a:rPr>
            <a:t>"One China" policy</a:t>
          </a:r>
        </a:p>
      </dgm:t>
    </dgm:pt>
    <dgm:pt modelId="{95680757-947B-42BA-BA98-13670FA715FE}" type="parTrans" cxnId="{FDD1D2AF-9F7F-4057-87B1-A2986B8CD832}">
      <dgm:prSet/>
      <dgm:spPr/>
      <dgm:t>
        <a:bodyPr/>
        <a:lstStyle/>
        <a:p>
          <a:endParaRPr lang="en-US"/>
        </a:p>
      </dgm:t>
    </dgm:pt>
    <dgm:pt modelId="{DAD93B7E-A0A4-4DB3-AB8B-1DB25B9DC875}" type="sibTrans" cxnId="{FDD1D2AF-9F7F-4057-87B1-A2986B8CD832}">
      <dgm:prSet/>
      <dgm:spPr/>
      <dgm:t>
        <a:bodyPr/>
        <a:lstStyle/>
        <a:p>
          <a:endParaRPr lang="en-US"/>
        </a:p>
      </dgm:t>
    </dgm:pt>
    <dgm:pt modelId="{EAA8CCC5-AF9C-4B8B-847C-8805A8DA7E2B}">
      <dgm:prSet phldrT="[Text]" phldr="0"/>
      <dgm:spPr/>
      <dgm:t>
        <a:bodyPr/>
        <a:lstStyle/>
        <a:p>
          <a:r>
            <a:rPr lang="en-US">
              <a:latin typeface="Calibri Light"/>
              <a:cs typeface="Calibri Light"/>
            </a:rPr>
            <a:t>Institutional</a:t>
          </a:r>
        </a:p>
      </dgm:t>
    </dgm:pt>
    <dgm:pt modelId="{F73FB731-6323-45E7-AAE9-0E8D4A600700}" type="parTrans" cxnId="{201CED42-3893-4C08-AB6D-2D974B0EA232}">
      <dgm:prSet/>
      <dgm:spPr/>
      <dgm:t>
        <a:bodyPr/>
        <a:lstStyle/>
        <a:p>
          <a:endParaRPr lang="en-US"/>
        </a:p>
      </dgm:t>
    </dgm:pt>
    <dgm:pt modelId="{8A1760B5-9925-48CA-894B-291964AAAF45}" type="sibTrans" cxnId="{201CED42-3893-4C08-AB6D-2D974B0EA232}">
      <dgm:prSet/>
      <dgm:spPr/>
      <dgm:t>
        <a:bodyPr/>
        <a:lstStyle/>
        <a:p>
          <a:endParaRPr lang="en-US"/>
        </a:p>
      </dgm:t>
    </dgm:pt>
    <dgm:pt modelId="{FF4528EE-31AD-42F8-BD2C-5372F7FBC391}">
      <dgm:prSet phldrT="[Text]" phldr="0"/>
      <dgm:spPr/>
      <dgm:t>
        <a:bodyPr/>
        <a:lstStyle/>
        <a:p>
          <a:pPr rtl="0"/>
          <a:r>
            <a:rPr lang="en-US">
              <a:latin typeface="Calibri Light"/>
              <a:cs typeface="Calibri Light"/>
            </a:rPr>
            <a:t>BRI</a:t>
          </a:r>
        </a:p>
      </dgm:t>
    </dgm:pt>
    <dgm:pt modelId="{B3CF1845-C5CF-4333-99EE-4A8BB47BEDF5}" type="parTrans" cxnId="{A3A8C784-5330-475F-8C09-56C3E0F4B793}">
      <dgm:prSet/>
      <dgm:spPr/>
      <dgm:t>
        <a:bodyPr/>
        <a:lstStyle/>
        <a:p>
          <a:endParaRPr lang="en-US"/>
        </a:p>
      </dgm:t>
    </dgm:pt>
    <dgm:pt modelId="{2F7BBAD4-33D8-4E36-80AA-9C6E3C3B8918}" type="sibTrans" cxnId="{A3A8C784-5330-475F-8C09-56C3E0F4B793}">
      <dgm:prSet/>
      <dgm:spPr/>
      <dgm:t>
        <a:bodyPr/>
        <a:lstStyle/>
        <a:p>
          <a:endParaRPr lang="en-US"/>
        </a:p>
      </dgm:t>
    </dgm:pt>
    <dgm:pt modelId="{5D22D1C5-4C23-4112-B329-89E43C6A4E53}">
      <dgm:prSet phldrT="[Text]" phldr="0"/>
      <dgm:spPr/>
      <dgm:t>
        <a:bodyPr/>
        <a:lstStyle/>
        <a:p>
          <a:pPr rtl="0"/>
          <a:r>
            <a:rPr lang="en-US">
              <a:latin typeface="Calibri Light"/>
              <a:cs typeface="Calibri Light"/>
            </a:rPr>
            <a:t>IMF and WTO reforms</a:t>
          </a:r>
        </a:p>
      </dgm:t>
    </dgm:pt>
    <dgm:pt modelId="{0E55244F-D394-4C0E-81F6-CFA10303A4D3}" type="parTrans" cxnId="{A03C5FEE-11E8-4A19-9637-DCD75F021B1E}">
      <dgm:prSet/>
      <dgm:spPr/>
      <dgm:t>
        <a:bodyPr/>
        <a:lstStyle/>
        <a:p>
          <a:endParaRPr lang="en-US"/>
        </a:p>
      </dgm:t>
    </dgm:pt>
    <dgm:pt modelId="{D15F714F-7BC9-44A3-B423-BD6F25487841}" type="sibTrans" cxnId="{A03C5FEE-11E8-4A19-9637-DCD75F021B1E}">
      <dgm:prSet/>
      <dgm:spPr/>
      <dgm:t>
        <a:bodyPr/>
        <a:lstStyle/>
        <a:p>
          <a:endParaRPr lang="en-US"/>
        </a:p>
      </dgm:t>
    </dgm:pt>
    <dgm:pt modelId="{5B6F0721-32FE-424E-A430-D90CE55B1DB6}">
      <dgm:prSet phldrT="[Text]" phldr="0"/>
      <dgm:spPr/>
      <dgm:t>
        <a:bodyPr/>
        <a:lstStyle/>
        <a:p>
          <a:r>
            <a:rPr lang="en-US">
              <a:latin typeface="Calibri Light" panose="020F0302020204030204"/>
              <a:cs typeface="Calibri Light" panose="020F0302020204030204"/>
            </a:rPr>
            <a:t>Moral</a:t>
          </a:r>
        </a:p>
      </dgm:t>
    </dgm:pt>
    <dgm:pt modelId="{A9774689-F10C-46FF-9775-91023FCB8CFF}" type="parTrans" cxnId="{A581570A-78DF-4F29-BE6D-21F19F2663E7}">
      <dgm:prSet/>
      <dgm:spPr/>
      <dgm:t>
        <a:bodyPr/>
        <a:lstStyle/>
        <a:p>
          <a:endParaRPr lang="en-US"/>
        </a:p>
      </dgm:t>
    </dgm:pt>
    <dgm:pt modelId="{B99D040A-72B7-4DA4-9B73-09393A04AB5B}" type="sibTrans" cxnId="{A581570A-78DF-4F29-BE6D-21F19F2663E7}">
      <dgm:prSet/>
      <dgm:spPr/>
      <dgm:t>
        <a:bodyPr/>
        <a:lstStyle/>
        <a:p>
          <a:endParaRPr lang="en-US"/>
        </a:p>
      </dgm:t>
    </dgm:pt>
    <dgm:pt modelId="{FCE73F07-EE5D-4DEB-82C4-23FBA3D8683C}">
      <dgm:prSet phldrT="[Text]" phldr="0"/>
      <dgm:spPr/>
      <dgm:t>
        <a:bodyPr/>
        <a:lstStyle/>
        <a:p>
          <a:pPr rtl="0"/>
          <a:r>
            <a:rPr lang="en-US"/>
            <a:t>Community of common destiny</a:t>
          </a:r>
          <a:endParaRPr lang="en-US">
            <a:latin typeface="Calibri Light"/>
            <a:cs typeface="Calibri Light"/>
          </a:endParaRPr>
        </a:p>
      </dgm:t>
    </dgm:pt>
    <dgm:pt modelId="{DF38EF8C-8C82-4EEF-910A-00F43F695EE4}" type="parTrans" cxnId="{3D8C5528-EC0A-4E95-AC59-45DEB906DF80}">
      <dgm:prSet/>
      <dgm:spPr/>
      <dgm:t>
        <a:bodyPr/>
        <a:lstStyle/>
        <a:p>
          <a:endParaRPr lang="en-US"/>
        </a:p>
      </dgm:t>
    </dgm:pt>
    <dgm:pt modelId="{03C8302E-EF80-42BC-A086-22E86B63FA1F}" type="sibTrans" cxnId="{3D8C5528-EC0A-4E95-AC59-45DEB906DF80}">
      <dgm:prSet/>
      <dgm:spPr/>
      <dgm:t>
        <a:bodyPr/>
        <a:lstStyle/>
        <a:p>
          <a:endParaRPr lang="en-US"/>
        </a:p>
      </dgm:t>
    </dgm:pt>
    <dgm:pt modelId="{9E3B843A-37F5-494B-95B4-BC4610FE4F41}">
      <dgm:prSet phldrT="[Text]" phldr="0"/>
      <dgm:spPr/>
      <dgm:t>
        <a:bodyPr/>
        <a:lstStyle/>
        <a:p>
          <a:pPr rtl="0"/>
          <a:r>
            <a:rPr lang="en-US">
              <a:latin typeface="Aptos Display" panose="020F0302020204030204"/>
            </a:rPr>
            <a:t>Rejection</a:t>
          </a:r>
          <a:r>
            <a:rPr lang="en-US"/>
            <a:t> of cold war thinking</a:t>
          </a:r>
          <a:endParaRPr lang="en-US">
            <a:latin typeface="Calibri Light"/>
            <a:cs typeface="Calibri Light"/>
          </a:endParaRPr>
        </a:p>
      </dgm:t>
    </dgm:pt>
    <dgm:pt modelId="{7ABB255F-30A3-4CD6-8CE0-99CCF918788B}" type="parTrans" cxnId="{3764C278-B1EB-4850-967B-93543B53D450}">
      <dgm:prSet/>
      <dgm:spPr/>
      <dgm:t>
        <a:bodyPr/>
        <a:lstStyle/>
        <a:p>
          <a:endParaRPr lang="en-US"/>
        </a:p>
      </dgm:t>
    </dgm:pt>
    <dgm:pt modelId="{71974B26-9132-409E-B5A2-A3051C8DEE78}" type="sibTrans" cxnId="{3764C278-B1EB-4850-967B-93543B53D450}">
      <dgm:prSet/>
      <dgm:spPr/>
      <dgm:t>
        <a:bodyPr/>
        <a:lstStyle/>
        <a:p>
          <a:endParaRPr lang="en-US"/>
        </a:p>
      </dgm:t>
    </dgm:pt>
    <dgm:pt modelId="{769A2122-CCC8-4E86-B026-53817B1DD9C6}">
      <dgm:prSet phldr="0"/>
      <dgm:spPr/>
      <dgm:t>
        <a:bodyPr/>
        <a:lstStyle/>
        <a:p>
          <a:r>
            <a:rPr lang="en-US">
              <a:latin typeface="Calibri Light" panose="020F0302020204030204"/>
            </a:rPr>
            <a:t>Technological</a:t>
          </a:r>
        </a:p>
      </dgm:t>
    </dgm:pt>
    <dgm:pt modelId="{E987BFB3-F761-4B12-978F-F92073A38AEB}" type="parTrans" cxnId="{122592C1-8C8E-4609-BB49-5F6494BE05E1}">
      <dgm:prSet/>
      <dgm:spPr/>
    </dgm:pt>
    <dgm:pt modelId="{583463E7-784B-44C5-ACD3-F9088E431A3D}" type="sibTrans" cxnId="{122592C1-8C8E-4609-BB49-5F6494BE05E1}">
      <dgm:prSet/>
      <dgm:spPr/>
    </dgm:pt>
    <dgm:pt modelId="{881DB66A-B44F-4F21-8CBE-AB17C643326F}">
      <dgm:prSet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Territorial Disputes</a:t>
          </a:r>
        </a:p>
      </dgm:t>
    </dgm:pt>
    <dgm:pt modelId="{70033DD0-43CA-4AB5-8D19-5707850181DD}" type="parTrans" cxnId="{B9AE0536-7AF4-48CE-AC3F-C14AAC8A4D7C}">
      <dgm:prSet/>
      <dgm:spPr/>
    </dgm:pt>
    <dgm:pt modelId="{704EBD13-AFDE-4EB8-87AA-022A4DFFF38F}" type="sibTrans" cxnId="{B9AE0536-7AF4-48CE-AC3F-C14AAC8A4D7C}">
      <dgm:prSet/>
      <dgm:spPr/>
    </dgm:pt>
    <dgm:pt modelId="{2D80618E-9A2E-400B-8AEA-49A4081B6823}">
      <dgm:prSet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Participation in international institutions (</a:t>
          </a:r>
          <a:r>
            <a:rPr lang="en-US" err="1">
              <a:latin typeface="Calibri Light" panose="020F0302020204030204"/>
            </a:rPr>
            <a:t>f.e.</a:t>
          </a:r>
          <a:r>
            <a:rPr lang="en-US">
              <a:latin typeface="Calibri Light" panose="020F0302020204030204"/>
            </a:rPr>
            <a:t> Arctic Council)</a:t>
          </a:r>
        </a:p>
      </dgm:t>
    </dgm:pt>
    <dgm:pt modelId="{7BFA0158-45DC-4F42-9451-DDFE9D194101}" type="parTrans" cxnId="{33FA2D55-AE89-40F5-892C-8EBE9E2342D2}">
      <dgm:prSet/>
      <dgm:spPr/>
    </dgm:pt>
    <dgm:pt modelId="{E8AF6657-75B7-41CB-9801-A61834A9CABA}" type="sibTrans" cxnId="{33FA2D55-AE89-40F5-892C-8EBE9E2342D2}">
      <dgm:prSet/>
      <dgm:spPr/>
    </dgm:pt>
    <dgm:pt modelId="{5E32E8CB-EB0F-47E9-9886-A05A5C9C1FE9}">
      <dgm:prSet phldr="0"/>
      <dgm:spPr/>
      <dgm:t>
        <a:bodyPr/>
        <a:lstStyle/>
        <a:p>
          <a:pPr rtl="0"/>
          <a:r>
            <a:rPr lang="en-US">
              <a:latin typeface="Calibri Light"/>
              <a:cs typeface="Calibri Light"/>
            </a:rPr>
            <a:t>F.e. </a:t>
          </a:r>
          <a:r>
            <a:rPr lang="en-US"/>
            <a:t>China among the first to adopt AI regulations</a:t>
          </a:r>
        </a:p>
      </dgm:t>
    </dgm:pt>
    <dgm:pt modelId="{A0A6E64B-92A0-4B45-BAE3-1A9B3F2D128A}" type="parTrans" cxnId="{38002499-6EB2-4203-BEC9-4B7E82DA3641}">
      <dgm:prSet/>
      <dgm:spPr/>
    </dgm:pt>
    <dgm:pt modelId="{69C7C8E5-3AAC-41FA-9F43-9B8703E9A392}" type="sibTrans" cxnId="{38002499-6EB2-4203-BEC9-4B7E82DA3641}">
      <dgm:prSet/>
      <dgm:spPr/>
    </dgm:pt>
    <dgm:pt modelId="{4B2561D8-02A9-4E38-B926-47BCA4699B45}">
      <dgm:prSet phldr="0"/>
      <dgm:spPr/>
      <dgm:t>
        <a:bodyPr/>
        <a:lstStyle/>
        <a:p>
          <a:pPr rtl="0"/>
          <a:r>
            <a:rPr lang="en-US">
              <a:latin typeface="Calibri Light"/>
              <a:cs typeface="Calibri Light"/>
            </a:rPr>
            <a:t>Digital Silk Road</a:t>
          </a:r>
        </a:p>
      </dgm:t>
    </dgm:pt>
    <dgm:pt modelId="{79D1A9CF-2D95-4B54-A516-16D218C4F562}" type="parTrans" cxnId="{6EB340A5-90E0-4026-BF2F-E32FD3756794}">
      <dgm:prSet/>
      <dgm:spPr/>
    </dgm:pt>
    <dgm:pt modelId="{5C3EEC81-6DC5-4E90-911B-EC8DA0B1800F}" type="sibTrans" cxnId="{6EB340A5-90E0-4026-BF2F-E32FD3756794}">
      <dgm:prSet/>
      <dgm:spPr/>
    </dgm:pt>
    <dgm:pt modelId="{C9786BD1-33B0-4D22-833C-D8A3DF7384E5}">
      <dgm:prSet phldr="0"/>
      <dgm:spPr/>
      <dgm:t>
        <a:bodyPr/>
        <a:lstStyle/>
        <a:p>
          <a:pPr rtl="0"/>
          <a:r>
            <a:rPr lang="en-US">
              <a:latin typeface="Calibri Light" panose="020F0302020204030204"/>
            </a:rPr>
            <a:t>Anticolonial discource</a:t>
          </a:r>
        </a:p>
      </dgm:t>
    </dgm:pt>
    <dgm:pt modelId="{1242D1E1-9249-40F5-A93A-FF578DB19354}" type="parTrans" cxnId="{D2A81304-3118-4B7D-B7CF-10956179D34F}">
      <dgm:prSet/>
      <dgm:spPr/>
    </dgm:pt>
    <dgm:pt modelId="{F7FC8022-8DFF-4E76-8352-27D185910C81}" type="sibTrans" cxnId="{D2A81304-3118-4B7D-B7CF-10956179D34F}">
      <dgm:prSet/>
      <dgm:spPr/>
    </dgm:pt>
    <dgm:pt modelId="{77CC6389-001A-4FF6-B1AA-90100E27BE84}">
      <dgm:prSet phldr="0"/>
      <dgm:spPr/>
      <dgm:t>
        <a:bodyPr/>
        <a:lstStyle/>
        <a:p>
          <a:pPr rtl="0"/>
          <a:r>
            <a:rPr lang="en-US"/>
            <a:t>Definition of </a:t>
          </a:r>
          <a:r>
            <a:rPr lang="en-US">
              <a:latin typeface="Aptos Display" panose="020F0302020204030204"/>
            </a:rPr>
            <a:t>technological</a:t>
          </a:r>
          <a:r>
            <a:rPr lang="en-US"/>
            <a:t> standards and regulations</a:t>
          </a:r>
          <a:endParaRPr lang="en-US">
            <a:latin typeface="Calibri Light" panose="020F0302020204030204"/>
          </a:endParaRPr>
        </a:p>
      </dgm:t>
    </dgm:pt>
    <dgm:pt modelId="{20EEAFA4-A890-44A8-AD70-7C6DC4941298}" type="parTrans" cxnId="{70DEA1F4-CF33-4F8E-A522-8B202713A80A}">
      <dgm:prSet/>
      <dgm:spPr/>
    </dgm:pt>
    <dgm:pt modelId="{BBE5F6F5-5BE8-4F5D-AA24-0A1AFB0CCF5D}" type="sibTrans" cxnId="{70DEA1F4-CF33-4F8E-A522-8B202713A80A}">
      <dgm:prSet/>
      <dgm:spPr/>
    </dgm:pt>
    <dgm:pt modelId="{DC92FA1E-6B5B-4ED8-B946-95363348B5D4}" type="pres">
      <dgm:prSet presAssocID="{9B3C009D-B064-4AFF-89F3-C6F2B7416C9A}" presName="Name0" presStyleCnt="0">
        <dgm:presLayoutVars>
          <dgm:dir/>
          <dgm:resizeHandles val="exact"/>
        </dgm:presLayoutVars>
      </dgm:prSet>
      <dgm:spPr/>
    </dgm:pt>
    <dgm:pt modelId="{6AF054D9-DDBF-4EA5-A243-5C7BFA7AE51B}" type="pres">
      <dgm:prSet presAssocID="{283A56D5-725E-49BF-B845-68458D9ED85C}" presName="node" presStyleLbl="node1" presStyleIdx="0" presStyleCnt="4">
        <dgm:presLayoutVars>
          <dgm:bulletEnabled val="1"/>
        </dgm:presLayoutVars>
      </dgm:prSet>
      <dgm:spPr/>
    </dgm:pt>
    <dgm:pt modelId="{56FA8D96-0A9D-4174-9969-5FE4F230F219}" type="pres">
      <dgm:prSet presAssocID="{0365BEF0-4C9B-4005-9309-5DBEDAD104B9}" presName="sibTrans" presStyleCnt="0"/>
      <dgm:spPr/>
    </dgm:pt>
    <dgm:pt modelId="{0011F71B-4E06-4001-BFF6-EF9A9C4EAAE4}" type="pres">
      <dgm:prSet presAssocID="{EAA8CCC5-AF9C-4B8B-847C-8805A8DA7E2B}" presName="node" presStyleLbl="node1" presStyleIdx="1" presStyleCnt="4">
        <dgm:presLayoutVars>
          <dgm:bulletEnabled val="1"/>
        </dgm:presLayoutVars>
      </dgm:prSet>
      <dgm:spPr/>
    </dgm:pt>
    <dgm:pt modelId="{9C4E8843-C516-4C3D-9F57-451429A3C97B}" type="pres">
      <dgm:prSet presAssocID="{8A1760B5-9925-48CA-894B-291964AAAF45}" presName="sibTrans" presStyleCnt="0"/>
      <dgm:spPr/>
    </dgm:pt>
    <dgm:pt modelId="{5195D92B-43DE-4783-9450-DDF258CE68F9}" type="pres">
      <dgm:prSet presAssocID="{5B6F0721-32FE-424E-A430-D90CE55B1DB6}" presName="node" presStyleLbl="node1" presStyleIdx="2" presStyleCnt="4">
        <dgm:presLayoutVars>
          <dgm:bulletEnabled val="1"/>
        </dgm:presLayoutVars>
      </dgm:prSet>
      <dgm:spPr/>
    </dgm:pt>
    <dgm:pt modelId="{90909607-47E8-478F-8077-CE11BD31A535}" type="pres">
      <dgm:prSet presAssocID="{B99D040A-72B7-4DA4-9B73-09393A04AB5B}" presName="sibTrans" presStyleCnt="0"/>
      <dgm:spPr/>
    </dgm:pt>
    <dgm:pt modelId="{CB73956E-33C6-48BF-9576-3FA0B7382BF1}" type="pres">
      <dgm:prSet presAssocID="{769A2122-CCC8-4E86-B026-53817B1DD9C6}" presName="node" presStyleLbl="node1" presStyleIdx="3" presStyleCnt="4">
        <dgm:presLayoutVars>
          <dgm:bulletEnabled val="1"/>
        </dgm:presLayoutVars>
      </dgm:prSet>
      <dgm:spPr/>
    </dgm:pt>
  </dgm:ptLst>
  <dgm:cxnLst>
    <dgm:cxn modelId="{D2A81304-3118-4B7D-B7CF-10956179D34F}" srcId="{5B6F0721-32FE-424E-A430-D90CE55B1DB6}" destId="{C9786BD1-33B0-4D22-833C-D8A3DF7384E5}" srcOrd="2" destOrd="0" parTransId="{1242D1E1-9249-40F5-A93A-FF578DB19354}" sibTransId="{F7FC8022-8DFF-4E76-8352-27D185910C81}"/>
    <dgm:cxn modelId="{0B94EB04-1CBF-49B0-8927-F55C71A14D96}" type="presOf" srcId="{FCE73F07-EE5D-4DEB-82C4-23FBA3D8683C}" destId="{5195D92B-43DE-4783-9450-DDF258CE68F9}" srcOrd="0" destOrd="1" presId="urn:microsoft.com/office/officeart/2005/8/layout/hList6"/>
    <dgm:cxn modelId="{A581570A-78DF-4F29-BE6D-21F19F2663E7}" srcId="{9B3C009D-B064-4AFF-89F3-C6F2B7416C9A}" destId="{5B6F0721-32FE-424E-A430-D90CE55B1DB6}" srcOrd="2" destOrd="0" parTransId="{A9774689-F10C-46FF-9775-91023FCB8CFF}" sibTransId="{B99D040A-72B7-4DA4-9B73-09393A04AB5B}"/>
    <dgm:cxn modelId="{87E78426-115D-41C3-9CC0-87EB2B465ADE}" type="presOf" srcId="{9B3C009D-B064-4AFF-89F3-C6F2B7416C9A}" destId="{DC92FA1E-6B5B-4ED8-B946-95363348B5D4}" srcOrd="0" destOrd="0" presId="urn:microsoft.com/office/officeart/2005/8/layout/hList6"/>
    <dgm:cxn modelId="{11AA3528-FDC8-4D70-B575-3A8C23991028}" type="presOf" srcId="{769A2122-CCC8-4E86-B026-53817B1DD9C6}" destId="{CB73956E-33C6-48BF-9576-3FA0B7382BF1}" srcOrd="0" destOrd="0" presId="urn:microsoft.com/office/officeart/2005/8/layout/hList6"/>
    <dgm:cxn modelId="{3D8C5528-EC0A-4E95-AC59-45DEB906DF80}" srcId="{5B6F0721-32FE-424E-A430-D90CE55B1DB6}" destId="{FCE73F07-EE5D-4DEB-82C4-23FBA3D8683C}" srcOrd="0" destOrd="0" parTransId="{DF38EF8C-8C82-4EEF-910A-00F43F695EE4}" sibTransId="{03C8302E-EF80-42BC-A086-22E86B63FA1F}"/>
    <dgm:cxn modelId="{8771702B-2AA7-4FC8-B8F0-3304E883C094}" type="presOf" srcId="{4B2561D8-02A9-4E38-B926-47BCA4699B45}" destId="{CB73956E-33C6-48BF-9576-3FA0B7382BF1}" srcOrd="0" destOrd="3" presId="urn:microsoft.com/office/officeart/2005/8/layout/hList6"/>
    <dgm:cxn modelId="{B9AE0536-7AF4-48CE-AC3F-C14AAC8A4D7C}" srcId="{283A56D5-725E-49BF-B845-68458D9ED85C}" destId="{881DB66A-B44F-4F21-8CBE-AB17C643326F}" srcOrd="2" destOrd="0" parTransId="{70033DD0-43CA-4AB5-8D19-5707850181DD}" sibTransId="{704EBD13-AFDE-4EB8-87AA-022A4DFFF38F}"/>
    <dgm:cxn modelId="{201CED42-3893-4C08-AB6D-2D974B0EA232}" srcId="{9B3C009D-B064-4AFF-89F3-C6F2B7416C9A}" destId="{EAA8CCC5-AF9C-4B8B-847C-8805A8DA7E2B}" srcOrd="1" destOrd="0" parTransId="{F73FB731-6323-45E7-AAE9-0E8D4A600700}" sibTransId="{8A1760B5-9925-48CA-894B-291964AAAF45}"/>
    <dgm:cxn modelId="{D6D7C043-F674-4B9F-84C4-FD9CF266CA38}" type="presOf" srcId="{9E3B843A-37F5-494B-95B4-BC4610FE4F41}" destId="{5195D92B-43DE-4783-9450-DDF258CE68F9}" srcOrd="0" destOrd="2" presId="urn:microsoft.com/office/officeart/2005/8/layout/hList6"/>
    <dgm:cxn modelId="{2C14A765-7BD7-4A83-8D44-3FE8BA116DD2}" srcId="{9B3C009D-B064-4AFF-89F3-C6F2B7416C9A}" destId="{283A56D5-725E-49BF-B845-68458D9ED85C}" srcOrd="0" destOrd="0" parTransId="{9FFF557B-5F29-4CFF-8A35-B6B2602B8C8E}" sibTransId="{0365BEF0-4C9B-4005-9309-5DBEDAD104B9}"/>
    <dgm:cxn modelId="{6625B26D-2744-40E3-B328-B249A6C5993C}" type="presOf" srcId="{5D22D1C5-4C23-4112-B329-89E43C6A4E53}" destId="{0011F71B-4E06-4001-BFF6-EF9A9C4EAAE4}" srcOrd="0" destOrd="2" presId="urn:microsoft.com/office/officeart/2005/8/layout/hList6"/>
    <dgm:cxn modelId="{879A8872-45E5-4D23-B381-D6E9F2E55540}" type="presOf" srcId="{2D80618E-9A2E-400B-8AEA-49A4081B6823}" destId="{0011F71B-4E06-4001-BFF6-EF9A9C4EAAE4}" srcOrd="0" destOrd="3" presId="urn:microsoft.com/office/officeart/2005/8/layout/hList6"/>
    <dgm:cxn modelId="{465EB873-E9AE-4A83-A385-5C300E732407}" type="presOf" srcId="{283A56D5-725E-49BF-B845-68458D9ED85C}" destId="{6AF054D9-DDBF-4EA5-A243-5C7BFA7AE51B}" srcOrd="0" destOrd="0" presId="urn:microsoft.com/office/officeart/2005/8/layout/hList6"/>
    <dgm:cxn modelId="{33FA2D55-AE89-40F5-892C-8EBE9E2342D2}" srcId="{EAA8CCC5-AF9C-4B8B-847C-8805A8DA7E2B}" destId="{2D80618E-9A2E-400B-8AEA-49A4081B6823}" srcOrd="2" destOrd="0" parTransId="{7BFA0158-45DC-4F42-9451-DDFE9D194101}" sibTransId="{E8AF6657-75B7-41CB-9801-A61834A9CABA}"/>
    <dgm:cxn modelId="{3764C278-B1EB-4850-967B-93543B53D450}" srcId="{5B6F0721-32FE-424E-A430-D90CE55B1DB6}" destId="{9E3B843A-37F5-494B-95B4-BC4610FE4F41}" srcOrd="1" destOrd="0" parTransId="{7ABB255F-30A3-4CD6-8CE0-99CCF918788B}" sibTransId="{71974B26-9132-409E-B5A2-A3051C8DEE78}"/>
    <dgm:cxn modelId="{A3A8C784-5330-475F-8C09-56C3E0F4B793}" srcId="{EAA8CCC5-AF9C-4B8B-847C-8805A8DA7E2B}" destId="{FF4528EE-31AD-42F8-BD2C-5372F7FBC391}" srcOrd="0" destOrd="0" parTransId="{B3CF1845-C5CF-4333-99EE-4A8BB47BEDF5}" sibTransId="{2F7BBAD4-33D8-4E36-80AA-9C6E3C3B8918}"/>
    <dgm:cxn modelId="{DBDF5994-CF63-4061-A3CC-5D32AE5A486C}" type="presOf" srcId="{C9786BD1-33B0-4D22-833C-D8A3DF7384E5}" destId="{5195D92B-43DE-4783-9450-DDF258CE68F9}" srcOrd="0" destOrd="3" presId="urn:microsoft.com/office/officeart/2005/8/layout/hList6"/>
    <dgm:cxn modelId="{38002499-6EB2-4203-BEC9-4B7E82DA3641}" srcId="{769A2122-CCC8-4E86-B026-53817B1DD9C6}" destId="{5E32E8CB-EB0F-47E9-9886-A05A5C9C1FE9}" srcOrd="1" destOrd="0" parTransId="{A0A6E64B-92A0-4B45-BAE3-1A9B3F2D128A}" sibTransId="{69C7C8E5-3AAC-41FA-9F43-9B8703E9A392}"/>
    <dgm:cxn modelId="{E926E79A-28EA-4D70-8314-4186D6FF9933}" type="presOf" srcId="{5B6F0721-32FE-424E-A430-D90CE55B1DB6}" destId="{5195D92B-43DE-4783-9450-DDF258CE68F9}" srcOrd="0" destOrd="0" presId="urn:microsoft.com/office/officeart/2005/8/layout/hList6"/>
    <dgm:cxn modelId="{6EB340A5-90E0-4026-BF2F-E32FD3756794}" srcId="{769A2122-CCC8-4E86-B026-53817B1DD9C6}" destId="{4B2561D8-02A9-4E38-B926-47BCA4699B45}" srcOrd="2" destOrd="0" parTransId="{79D1A9CF-2D95-4B54-A516-16D218C4F562}" sibTransId="{5C3EEC81-6DC5-4E90-911B-EC8DA0B1800F}"/>
    <dgm:cxn modelId="{7CFDEFAA-C9BC-4B1B-AFAF-FF5848B35613}" srcId="{283A56D5-725E-49BF-B845-68458D9ED85C}" destId="{6FD52410-4B20-4BCC-82BD-E3B7008A5752}" srcOrd="0" destOrd="0" parTransId="{FFC38E94-E222-4336-940E-4E3D0B4BEAAF}" sibTransId="{80DB8CBD-584F-4574-BAEA-25019808D890}"/>
    <dgm:cxn modelId="{5A785AAD-788C-4A4D-8053-59012FB0C1E9}" type="presOf" srcId="{77CC6389-001A-4FF6-B1AA-90100E27BE84}" destId="{CB73956E-33C6-48BF-9576-3FA0B7382BF1}" srcOrd="0" destOrd="1" presId="urn:microsoft.com/office/officeart/2005/8/layout/hList6"/>
    <dgm:cxn modelId="{FDD1D2AF-9F7F-4057-87B1-A2986B8CD832}" srcId="{283A56D5-725E-49BF-B845-68458D9ED85C}" destId="{87308CFB-202E-42D6-9E9D-E02DB9E8F1BD}" srcOrd="1" destOrd="0" parTransId="{95680757-947B-42BA-BA98-13670FA715FE}" sibTransId="{DAD93B7E-A0A4-4DB3-AB8B-1DB25B9DC875}"/>
    <dgm:cxn modelId="{122592C1-8C8E-4609-BB49-5F6494BE05E1}" srcId="{9B3C009D-B064-4AFF-89F3-C6F2B7416C9A}" destId="{769A2122-CCC8-4E86-B026-53817B1DD9C6}" srcOrd="3" destOrd="0" parTransId="{E987BFB3-F761-4B12-978F-F92073A38AEB}" sibTransId="{583463E7-784B-44C5-ACD3-F9088E431A3D}"/>
    <dgm:cxn modelId="{664E5ED5-6193-4C5E-BE63-354A3B9ED5FE}" type="presOf" srcId="{6FD52410-4B20-4BCC-82BD-E3B7008A5752}" destId="{6AF054D9-DDBF-4EA5-A243-5C7BFA7AE51B}" srcOrd="0" destOrd="1" presId="urn:microsoft.com/office/officeart/2005/8/layout/hList6"/>
    <dgm:cxn modelId="{9CB0B3D9-DB06-4C6F-9612-6225DB676C67}" type="presOf" srcId="{87308CFB-202E-42D6-9E9D-E02DB9E8F1BD}" destId="{6AF054D9-DDBF-4EA5-A243-5C7BFA7AE51B}" srcOrd="0" destOrd="2" presId="urn:microsoft.com/office/officeart/2005/8/layout/hList6"/>
    <dgm:cxn modelId="{C28CABDF-A957-48DA-8A74-9EBB510F9FE5}" type="presOf" srcId="{881DB66A-B44F-4F21-8CBE-AB17C643326F}" destId="{6AF054D9-DDBF-4EA5-A243-5C7BFA7AE51B}" srcOrd="0" destOrd="3" presId="urn:microsoft.com/office/officeart/2005/8/layout/hList6"/>
    <dgm:cxn modelId="{A03C5FEE-11E8-4A19-9637-DCD75F021B1E}" srcId="{EAA8CCC5-AF9C-4B8B-847C-8805A8DA7E2B}" destId="{5D22D1C5-4C23-4112-B329-89E43C6A4E53}" srcOrd="1" destOrd="0" parTransId="{0E55244F-D394-4C0E-81F6-CFA10303A4D3}" sibTransId="{D15F714F-7BC9-44A3-B423-BD6F25487841}"/>
    <dgm:cxn modelId="{70DEA1F4-CF33-4F8E-A522-8B202713A80A}" srcId="{769A2122-CCC8-4E86-B026-53817B1DD9C6}" destId="{77CC6389-001A-4FF6-B1AA-90100E27BE84}" srcOrd="0" destOrd="0" parTransId="{20EEAFA4-A890-44A8-AD70-7C6DC4941298}" sibTransId="{BBE5F6F5-5BE8-4F5D-AA24-0A1AFB0CCF5D}"/>
    <dgm:cxn modelId="{1C2B4FF7-B0F4-4354-A59B-EFE86046AA08}" type="presOf" srcId="{5E32E8CB-EB0F-47E9-9886-A05A5C9C1FE9}" destId="{CB73956E-33C6-48BF-9576-3FA0B7382BF1}" srcOrd="0" destOrd="2" presId="urn:microsoft.com/office/officeart/2005/8/layout/hList6"/>
    <dgm:cxn modelId="{488DA5FB-C51D-403C-BDAC-18703EC709A8}" type="presOf" srcId="{EAA8CCC5-AF9C-4B8B-847C-8805A8DA7E2B}" destId="{0011F71B-4E06-4001-BFF6-EF9A9C4EAAE4}" srcOrd="0" destOrd="0" presId="urn:microsoft.com/office/officeart/2005/8/layout/hList6"/>
    <dgm:cxn modelId="{BA0DCAFF-8941-45AE-A32E-A322BFCEC071}" type="presOf" srcId="{FF4528EE-31AD-42F8-BD2C-5372F7FBC391}" destId="{0011F71B-4E06-4001-BFF6-EF9A9C4EAAE4}" srcOrd="0" destOrd="1" presId="urn:microsoft.com/office/officeart/2005/8/layout/hList6"/>
    <dgm:cxn modelId="{CD718493-3E84-4042-9CC7-A83E630BB4BC}" type="presParOf" srcId="{DC92FA1E-6B5B-4ED8-B946-95363348B5D4}" destId="{6AF054D9-DDBF-4EA5-A243-5C7BFA7AE51B}" srcOrd="0" destOrd="0" presId="urn:microsoft.com/office/officeart/2005/8/layout/hList6"/>
    <dgm:cxn modelId="{5D6DFFAA-8AF3-4E9B-9559-F871C2260BD2}" type="presParOf" srcId="{DC92FA1E-6B5B-4ED8-B946-95363348B5D4}" destId="{56FA8D96-0A9D-4174-9969-5FE4F230F219}" srcOrd="1" destOrd="0" presId="urn:microsoft.com/office/officeart/2005/8/layout/hList6"/>
    <dgm:cxn modelId="{37E043C0-09A7-4682-B480-706ED5569E20}" type="presParOf" srcId="{DC92FA1E-6B5B-4ED8-B946-95363348B5D4}" destId="{0011F71B-4E06-4001-BFF6-EF9A9C4EAAE4}" srcOrd="2" destOrd="0" presId="urn:microsoft.com/office/officeart/2005/8/layout/hList6"/>
    <dgm:cxn modelId="{718B6346-38EB-4315-843D-02384057DCEA}" type="presParOf" srcId="{DC92FA1E-6B5B-4ED8-B946-95363348B5D4}" destId="{9C4E8843-C516-4C3D-9F57-451429A3C97B}" srcOrd="3" destOrd="0" presId="urn:microsoft.com/office/officeart/2005/8/layout/hList6"/>
    <dgm:cxn modelId="{CA0D3F70-AE92-4185-950E-D7CDD6FE5ECC}" type="presParOf" srcId="{DC92FA1E-6B5B-4ED8-B946-95363348B5D4}" destId="{5195D92B-43DE-4783-9450-DDF258CE68F9}" srcOrd="4" destOrd="0" presId="urn:microsoft.com/office/officeart/2005/8/layout/hList6"/>
    <dgm:cxn modelId="{ABA57BC5-1CAE-46FA-ABA6-8E6C1E682853}" type="presParOf" srcId="{DC92FA1E-6B5B-4ED8-B946-95363348B5D4}" destId="{90909607-47E8-478F-8077-CE11BD31A535}" srcOrd="5" destOrd="0" presId="urn:microsoft.com/office/officeart/2005/8/layout/hList6"/>
    <dgm:cxn modelId="{11FFE046-AEDE-4D86-A80E-E03AF1D1E5D9}" type="presParOf" srcId="{DC92FA1E-6B5B-4ED8-B946-95363348B5D4}" destId="{CB73956E-33C6-48BF-9576-3FA0B7382BF1}" srcOrd="6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7E92AF2-2058-465F-97A2-CD6E4254B430}">
      <dsp:nvSpPr>
        <dsp:cNvPr id="0" name=""/>
        <dsp:cNvSpPr/>
      </dsp:nvSpPr>
      <dsp:spPr>
        <a:xfrm>
          <a:off x="1733475" y="432"/>
          <a:ext cx="1105048" cy="11050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 Light"/>
              <a:cs typeface="Calibri Light"/>
            </a:rPr>
            <a:t>Right to speak</a:t>
          </a:r>
        </a:p>
      </dsp:txBody>
      <dsp:txXfrm>
        <a:off x="1895306" y="162263"/>
        <a:ext cx="781386" cy="781386"/>
      </dsp:txXfrm>
    </dsp:sp>
    <dsp:sp modelId="{89B76D3B-92C4-44BD-BC6A-75E7FD1BA3C1}">
      <dsp:nvSpPr>
        <dsp:cNvPr id="0" name=""/>
        <dsp:cNvSpPr/>
      </dsp:nvSpPr>
      <dsp:spPr>
        <a:xfrm rot="2160000">
          <a:off x="2803456" y="848931"/>
          <a:ext cx="293162" cy="3729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2811854" y="897674"/>
        <a:ext cx="205213" cy="223771"/>
      </dsp:txXfrm>
    </dsp:sp>
    <dsp:sp modelId="{5CC592F5-DDA8-46EB-91F4-3BF255BAAE85}">
      <dsp:nvSpPr>
        <dsp:cNvPr id="0" name=""/>
        <dsp:cNvSpPr/>
      </dsp:nvSpPr>
      <dsp:spPr>
        <a:xfrm>
          <a:off x="3074975" y="975089"/>
          <a:ext cx="1105048" cy="11050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 Light"/>
              <a:cs typeface="Calibri Light"/>
            </a:rPr>
            <a:t>Influence of total power</a:t>
          </a:r>
        </a:p>
      </dsp:txBody>
      <dsp:txXfrm>
        <a:off x="3236806" y="1136920"/>
        <a:ext cx="781386" cy="781386"/>
      </dsp:txXfrm>
    </dsp:sp>
    <dsp:sp modelId="{8592DABE-6160-49B6-82CF-5569074DD621}">
      <dsp:nvSpPr>
        <dsp:cNvPr id="0" name=""/>
        <dsp:cNvSpPr/>
      </dsp:nvSpPr>
      <dsp:spPr>
        <a:xfrm rot="6480000">
          <a:off x="3227279" y="2121760"/>
          <a:ext cx="293162" cy="3729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10800000">
        <a:off x="3284842" y="2154529"/>
        <a:ext cx="205213" cy="223771"/>
      </dsp:txXfrm>
    </dsp:sp>
    <dsp:sp modelId="{3645D7BF-0999-40E3-B6C7-A766D32110CD}">
      <dsp:nvSpPr>
        <dsp:cNvPr id="0" name=""/>
        <dsp:cNvSpPr/>
      </dsp:nvSpPr>
      <dsp:spPr>
        <a:xfrm>
          <a:off x="2562568" y="2552118"/>
          <a:ext cx="1105048" cy="11050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 Light"/>
              <a:cs typeface="Calibri Light"/>
            </a:rPr>
            <a:t>Power of mass media</a:t>
          </a:r>
        </a:p>
      </dsp:txBody>
      <dsp:txXfrm>
        <a:off x="2724399" y="2713949"/>
        <a:ext cx="781386" cy="781386"/>
      </dsp:txXfrm>
    </dsp:sp>
    <dsp:sp modelId="{F3D89D91-FA2A-468D-A77B-E76500770237}">
      <dsp:nvSpPr>
        <dsp:cNvPr id="0" name=""/>
        <dsp:cNvSpPr/>
      </dsp:nvSpPr>
      <dsp:spPr>
        <a:xfrm rot="10800000">
          <a:off x="2147715" y="2918165"/>
          <a:ext cx="293162" cy="3729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10800000">
        <a:off x="2235664" y="2992756"/>
        <a:ext cx="205213" cy="223771"/>
      </dsp:txXfrm>
    </dsp:sp>
    <dsp:sp modelId="{845D0EF8-836E-4838-B152-D918F6859851}">
      <dsp:nvSpPr>
        <dsp:cNvPr id="0" name=""/>
        <dsp:cNvSpPr/>
      </dsp:nvSpPr>
      <dsp:spPr>
        <a:xfrm>
          <a:off x="904382" y="2552118"/>
          <a:ext cx="1105048" cy="11050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 Light"/>
              <a:cs typeface="Calibri Light"/>
            </a:rPr>
            <a:t>New soft power</a:t>
          </a:r>
        </a:p>
      </dsp:txBody>
      <dsp:txXfrm>
        <a:off x="1066213" y="2713949"/>
        <a:ext cx="781386" cy="781386"/>
      </dsp:txXfrm>
    </dsp:sp>
    <dsp:sp modelId="{D7AB1EAE-83A2-4A7E-AE00-FC8419154A35}">
      <dsp:nvSpPr>
        <dsp:cNvPr id="0" name=""/>
        <dsp:cNvSpPr/>
      </dsp:nvSpPr>
      <dsp:spPr>
        <a:xfrm rot="15120000">
          <a:off x="1056686" y="2137542"/>
          <a:ext cx="293162" cy="3729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 rot="10800000">
        <a:off x="1114249" y="2253955"/>
        <a:ext cx="205213" cy="223771"/>
      </dsp:txXfrm>
    </dsp:sp>
    <dsp:sp modelId="{352598DC-4525-496E-8048-F80DF6E05643}">
      <dsp:nvSpPr>
        <dsp:cNvPr id="0" name=""/>
        <dsp:cNvSpPr/>
      </dsp:nvSpPr>
      <dsp:spPr>
        <a:xfrm>
          <a:off x="391975" y="975089"/>
          <a:ext cx="1105048" cy="110504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577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>
              <a:latin typeface="Calibri Light"/>
              <a:cs typeface="Calibri Light"/>
            </a:rPr>
            <a:t>Public politics and diplomacy</a:t>
          </a:r>
        </a:p>
      </dsp:txBody>
      <dsp:txXfrm>
        <a:off x="553806" y="1136920"/>
        <a:ext cx="781386" cy="781386"/>
      </dsp:txXfrm>
    </dsp:sp>
    <dsp:sp modelId="{78E72C6A-58BD-4C43-9F21-DE32314A9A78}">
      <dsp:nvSpPr>
        <dsp:cNvPr id="0" name=""/>
        <dsp:cNvSpPr/>
      </dsp:nvSpPr>
      <dsp:spPr>
        <a:xfrm rot="19440000">
          <a:off x="1461956" y="858685"/>
          <a:ext cx="293162" cy="372953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00" kern="1200"/>
        </a:p>
      </dsp:txBody>
      <dsp:txXfrm>
        <a:off x="1470354" y="959124"/>
        <a:ext cx="205213" cy="2237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AA7F4BA-6129-49DB-A8BF-7E4CF2E8780C}">
      <dsp:nvSpPr>
        <dsp:cNvPr id="0" name=""/>
        <dsp:cNvSpPr/>
      </dsp:nvSpPr>
      <dsp:spPr>
        <a:xfrm>
          <a:off x="0" y="0"/>
          <a:ext cx="4572000" cy="1097280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300" kern="1200" err="1">
              <a:latin typeface="Calibri Light" panose="020F0302020204030204"/>
            </a:rPr>
            <a:t>Kejin</a:t>
          </a:r>
          <a:r>
            <a:rPr lang="en-US" sz="3300" kern="1200">
              <a:latin typeface="Calibri Light" panose="020F0302020204030204"/>
            </a:rPr>
            <a:t> Zhao's definitions  +</a:t>
          </a:r>
          <a:endParaRPr lang="en-US" sz="3300" kern="1200"/>
        </a:p>
      </dsp:txBody>
      <dsp:txXfrm>
        <a:off x="0" y="0"/>
        <a:ext cx="4572000" cy="1097280"/>
      </dsp:txXfrm>
    </dsp:sp>
    <dsp:sp modelId="{32058C08-D9FF-4020-B119-CE2772F1652F}">
      <dsp:nvSpPr>
        <dsp:cNvPr id="0" name=""/>
        <dsp:cNvSpPr/>
      </dsp:nvSpPr>
      <dsp:spPr>
        <a:xfrm>
          <a:off x="2232" y="1097280"/>
          <a:ext cx="1522511" cy="23042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>
              <a:latin typeface="Calibri Light"/>
              <a:cs typeface="Calibri Light"/>
            </a:rPr>
            <a:t>Hard power</a:t>
          </a:r>
        </a:p>
      </dsp:txBody>
      <dsp:txXfrm>
        <a:off x="2232" y="1097280"/>
        <a:ext cx="1522511" cy="2304288"/>
      </dsp:txXfrm>
    </dsp:sp>
    <dsp:sp modelId="{AB2B09A3-E9C6-4BAE-BBE3-DAB7EDA1C0C6}">
      <dsp:nvSpPr>
        <dsp:cNvPr id="0" name=""/>
        <dsp:cNvSpPr/>
      </dsp:nvSpPr>
      <dsp:spPr>
        <a:xfrm>
          <a:off x="1524744" y="1097280"/>
          <a:ext cx="1522511" cy="23042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>
              <a:latin typeface="Calibri Light"/>
              <a:cs typeface="Calibri Light"/>
            </a:rPr>
            <a:t>Economic influence</a:t>
          </a:r>
        </a:p>
      </dsp:txBody>
      <dsp:txXfrm>
        <a:off x="1524744" y="1097280"/>
        <a:ext cx="1522511" cy="2304288"/>
      </dsp:txXfrm>
    </dsp:sp>
    <dsp:sp modelId="{E07D97B3-C1B6-4A4A-8AFE-4B5AC5CF9BDC}">
      <dsp:nvSpPr>
        <dsp:cNvPr id="0" name=""/>
        <dsp:cNvSpPr/>
      </dsp:nvSpPr>
      <dsp:spPr>
        <a:xfrm>
          <a:off x="3047255" y="1097280"/>
          <a:ext cx="1522511" cy="2304288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060" tIns="99060" rIns="99060" bIns="99060" numCol="1" spcCol="1270" anchor="ctr" anchorCtr="0">
          <a:noAutofit/>
        </a:bodyPr>
        <a:lstStyle/>
        <a:p>
          <a:pPr marL="0" lvl="0" indent="0" algn="ctr" defTabSz="11557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>
              <a:latin typeface="Calibri Light"/>
              <a:cs typeface="Calibri Light"/>
            </a:rPr>
            <a:t>Academic discourse</a:t>
          </a:r>
        </a:p>
      </dsp:txBody>
      <dsp:txXfrm>
        <a:off x="3047255" y="1097280"/>
        <a:ext cx="1522511" cy="2304288"/>
      </dsp:txXfrm>
    </dsp:sp>
    <dsp:sp modelId="{CBA3B62E-2013-4348-9F4E-0AD1E1E9E49B}">
      <dsp:nvSpPr>
        <dsp:cNvPr id="0" name=""/>
        <dsp:cNvSpPr/>
      </dsp:nvSpPr>
      <dsp:spPr>
        <a:xfrm>
          <a:off x="0" y="3401568"/>
          <a:ext cx="4572000" cy="25603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AF054D9-DDBF-4EA5-A243-5C7BFA7AE51B}">
      <dsp:nvSpPr>
        <dsp:cNvPr id="0" name=""/>
        <dsp:cNvSpPr/>
      </dsp:nvSpPr>
      <dsp:spPr>
        <a:xfrm rot="16200000">
          <a:off x="-824025" y="826514"/>
          <a:ext cx="4096010" cy="244298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0832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latin typeface="Aptos Display" panose="020F0302020204030204"/>
            </a:rPr>
            <a:t>Political</a:t>
          </a:r>
          <a:endParaRPr lang="en-US" sz="2200" kern="1200"/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>
              <a:latin typeface="Calibri Light"/>
              <a:cs typeface="Calibri Light"/>
            </a:rPr>
            <a:t>Competition with the US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>
              <a:latin typeface="Calibri Light"/>
              <a:cs typeface="Calibri Light"/>
            </a:rPr>
            <a:t>"One China" policy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>
              <a:latin typeface="Calibri Light" panose="020F0302020204030204"/>
            </a:rPr>
            <a:t>Territorial Disputes</a:t>
          </a:r>
        </a:p>
      </dsp:txBody>
      <dsp:txXfrm rot="5400000">
        <a:off x="2490" y="819201"/>
        <a:ext cx="2442980" cy="2457606"/>
      </dsp:txXfrm>
    </dsp:sp>
    <dsp:sp modelId="{0011F71B-4E06-4001-BFF6-EF9A9C4EAAE4}">
      <dsp:nvSpPr>
        <dsp:cNvPr id="0" name=""/>
        <dsp:cNvSpPr/>
      </dsp:nvSpPr>
      <dsp:spPr>
        <a:xfrm rot="16200000">
          <a:off x="1802178" y="826514"/>
          <a:ext cx="4096010" cy="244298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0832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latin typeface="Calibri Light"/>
              <a:cs typeface="Calibri Light"/>
            </a:rPr>
            <a:t>Institutional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>
              <a:latin typeface="Calibri Light"/>
              <a:cs typeface="Calibri Light"/>
            </a:rPr>
            <a:t>BRI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>
              <a:latin typeface="Calibri Light"/>
              <a:cs typeface="Calibri Light"/>
            </a:rPr>
            <a:t>IMF and WTO reforms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>
              <a:latin typeface="Calibri Light" panose="020F0302020204030204"/>
            </a:rPr>
            <a:t>Participation in international institutions (</a:t>
          </a:r>
          <a:r>
            <a:rPr lang="en-US" sz="1700" kern="1200" err="1">
              <a:latin typeface="Calibri Light" panose="020F0302020204030204"/>
            </a:rPr>
            <a:t>f.e.</a:t>
          </a:r>
          <a:r>
            <a:rPr lang="en-US" sz="1700" kern="1200">
              <a:latin typeface="Calibri Light" panose="020F0302020204030204"/>
            </a:rPr>
            <a:t> Arctic Council)</a:t>
          </a:r>
        </a:p>
      </dsp:txBody>
      <dsp:txXfrm rot="5400000">
        <a:off x="2628693" y="819201"/>
        <a:ext cx="2442980" cy="2457606"/>
      </dsp:txXfrm>
    </dsp:sp>
    <dsp:sp modelId="{5195D92B-43DE-4783-9450-DDF258CE68F9}">
      <dsp:nvSpPr>
        <dsp:cNvPr id="0" name=""/>
        <dsp:cNvSpPr/>
      </dsp:nvSpPr>
      <dsp:spPr>
        <a:xfrm rot="16200000">
          <a:off x="4428383" y="826514"/>
          <a:ext cx="4096010" cy="244298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0832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latin typeface="Calibri Light" panose="020F0302020204030204"/>
              <a:cs typeface="Calibri Light" panose="020F0302020204030204"/>
            </a:rPr>
            <a:t>Moral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Community of common destiny</a:t>
          </a:r>
          <a:endParaRPr lang="en-US" sz="1700" kern="1200">
            <a:latin typeface="Calibri Light"/>
            <a:cs typeface="Calibri Light"/>
          </a:endParaRP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>
              <a:latin typeface="Aptos Display" panose="020F0302020204030204"/>
            </a:rPr>
            <a:t>Rejection</a:t>
          </a:r>
          <a:r>
            <a:rPr lang="en-US" sz="1700" kern="1200"/>
            <a:t> of cold war thinking</a:t>
          </a:r>
          <a:endParaRPr lang="en-US" sz="1700" kern="1200">
            <a:latin typeface="Calibri Light"/>
            <a:cs typeface="Calibri Light"/>
          </a:endParaRP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>
              <a:latin typeface="Calibri Light" panose="020F0302020204030204"/>
            </a:rPr>
            <a:t>Anticolonial discource</a:t>
          </a:r>
        </a:p>
      </dsp:txBody>
      <dsp:txXfrm rot="5400000">
        <a:off x="5254898" y="819201"/>
        <a:ext cx="2442980" cy="2457606"/>
      </dsp:txXfrm>
    </dsp:sp>
    <dsp:sp modelId="{CB73956E-33C6-48BF-9576-3FA0B7382BF1}">
      <dsp:nvSpPr>
        <dsp:cNvPr id="0" name=""/>
        <dsp:cNvSpPr/>
      </dsp:nvSpPr>
      <dsp:spPr>
        <a:xfrm rot="16200000">
          <a:off x="7054587" y="826514"/>
          <a:ext cx="4096010" cy="2442980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9700" tIns="0" rIns="140832" bIns="0" numCol="1" spcCol="1270" anchor="t" anchorCtr="0">
          <a:noAutofit/>
        </a:bodyPr>
        <a:lstStyle/>
        <a:p>
          <a:pPr marL="0" lvl="0" indent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>
              <a:latin typeface="Calibri Light" panose="020F0302020204030204"/>
            </a:rPr>
            <a:t>Technological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/>
            <a:t>Definition of </a:t>
          </a:r>
          <a:r>
            <a:rPr lang="en-US" sz="1700" kern="1200">
              <a:latin typeface="Aptos Display" panose="020F0302020204030204"/>
            </a:rPr>
            <a:t>technological</a:t>
          </a:r>
          <a:r>
            <a:rPr lang="en-US" sz="1700" kern="1200"/>
            <a:t> standards and regulations</a:t>
          </a:r>
          <a:endParaRPr lang="en-US" sz="1700" kern="1200">
            <a:latin typeface="Calibri Light" panose="020F0302020204030204"/>
          </a:endParaRP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>
              <a:latin typeface="Calibri Light"/>
              <a:cs typeface="Calibri Light"/>
            </a:rPr>
            <a:t>F.e. </a:t>
          </a:r>
          <a:r>
            <a:rPr lang="en-US" sz="1700" kern="1200"/>
            <a:t>China among the first to adopt AI regulations</a:t>
          </a:r>
        </a:p>
        <a:p>
          <a:pPr marL="171450" lvl="1" indent="-171450" algn="l" defTabSz="7556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700" kern="1200">
              <a:latin typeface="Calibri Light"/>
              <a:cs typeface="Calibri Light"/>
            </a:rPr>
            <a:t>Digital Silk Road</a:t>
          </a:r>
        </a:p>
      </dsp:txBody>
      <dsp:txXfrm rot="5400000">
        <a:off x="7881102" y="819201"/>
        <a:ext cx="2442980" cy="24576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0799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5727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22617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id="{BA292C80-0DA8-194A-9A66-279048FA2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cxnSp>
        <p:nvCxnSpPr>
          <p:cNvPr id="11" name="Straight Connector 48">
            <a:extLst>
              <a:ext uri="{FF2B5EF4-FFF2-40B4-BE49-F238E27FC236}">
                <a16:creationId xmlns:a16="http://schemas.microsoft.com/office/drawing/2014/main" id="{313EF906-5BAC-0141-A198-076E155DF9E2}"/>
              </a:ext>
            </a:extLst>
          </p:cNvPr>
          <p:cNvCxnSpPr>
            <a:cxnSpLocks/>
          </p:cNvCxnSpPr>
          <p:nvPr userDrawn="1"/>
        </p:nvCxnSpPr>
        <p:spPr>
          <a:xfrm>
            <a:off x="6090212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0">
            <a:extLst>
              <a:ext uri="{FF2B5EF4-FFF2-40B4-BE49-F238E27FC236}">
                <a16:creationId xmlns:a16="http://schemas.microsoft.com/office/drawing/2014/main" id="{61206A97-26F2-E646-8775-9928FEF465B5}"/>
              </a:ext>
            </a:extLst>
          </p:cNvPr>
          <p:cNvCxnSpPr>
            <a:cxnSpLocks/>
          </p:cNvCxnSpPr>
          <p:nvPr userDrawn="1"/>
        </p:nvCxnSpPr>
        <p:spPr>
          <a:xfrm>
            <a:off x="8642581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1">
            <a:extLst>
              <a:ext uri="{FF2B5EF4-FFF2-40B4-BE49-F238E27FC236}">
                <a16:creationId xmlns:a16="http://schemas.microsoft.com/office/drawing/2014/main" id="{28E0E5F6-C1CA-9B41-B1DB-6E4FB509084D}"/>
              </a:ext>
            </a:extLst>
          </p:cNvPr>
          <p:cNvCxnSpPr>
            <a:cxnSpLocks/>
          </p:cNvCxnSpPr>
          <p:nvPr userDrawn="1"/>
        </p:nvCxnSpPr>
        <p:spPr>
          <a:xfrm>
            <a:off x="11179047" y="985336"/>
            <a:ext cx="0" cy="840173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6007C52F-2E27-E24A-B9DC-AAAB052D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18109844-C2E7-354F-9C01-8834E4DCE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74947" y="1187841"/>
            <a:ext cx="3848717" cy="43516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 i="0">
                <a:latin typeface="HSE Sans" panose="02000000000000000000" pitchFamily="2" charset="0"/>
              </a:defRPr>
            </a:lvl1pPr>
            <a:lvl2pPr marL="457200" indent="0" algn="l">
              <a:buNone/>
              <a:defRPr sz="1600" b="0" i="0">
                <a:latin typeface="HSE Sans" panose="02000000000000000000" pitchFamily="2" charset="0"/>
              </a:defRPr>
            </a:lvl2pPr>
            <a:lvl3pPr marL="914400" indent="0" algn="l">
              <a:buNone/>
              <a:defRPr sz="1600" b="0" i="0">
                <a:latin typeface="HSE Sans" panose="02000000000000000000" pitchFamily="2" charset="0"/>
              </a:defRPr>
            </a:lvl3pPr>
            <a:lvl4pPr marL="1371600" indent="0" algn="l">
              <a:buNone/>
              <a:defRPr sz="1600" b="0" i="0">
                <a:latin typeface="HSE Sans" panose="02000000000000000000" pitchFamily="2" charset="0"/>
              </a:defRPr>
            </a:lvl4pPr>
            <a:lvl5pPr marL="1828800" indent="0" algn="l">
              <a:buNone/>
              <a:defRPr sz="1600" b="0" i="0">
                <a:latin typeface="HSE Sans" panose="02000000000000000000" pitchFamily="2" charset="0"/>
              </a:defRPr>
            </a:lvl5pPr>
          </a:lstStyle>
          <a:p>
            <a:r>
              <a:rPr lang="ru-RU">
                <a:latin typeface="HSE Sans" panose="02000000000000000000" pitchFamily="2" charset="0"/>
              </a:rPr>
              <a:t>Название факультета</a:t>
            </a:r>
            <a:br>
              <a:rPr lang="ru-RU">
                <a:latin typeface="HSE Sans" panose="02000000000000000000" pitchFamily="2" charset="0"/>
              </a:rPr>
            </a:br>
            <a:r>
              <a:rPr lang="ru-RU">
                <a:latin typeface="HSE Sans" panose="02000000000000000000" pitchFamily="2" charset="0"/>
              </a:rPr>
              <a:t>в две строки</a:t>
            </a:r>
            <a:r>
              <a:rPr lang="en-GB">
                <a:latin typeface="HSE Sans" panose="02000000000000000000" pitchFamily="2" charset="0"/>
              </a:rPr>
              <a:t> (16 </a:t>
            </a:r>
            <a:r>
              <a:rPr lang="en-GB" err="1">
                <a:latin typeface="HSE Sans" panose="02000000000000000000" pitchFamily="2" charset="0"/>
              </a:rPr>
              <a:t>pt</a:t>
            </a:r>
            <a:r>
              <a:rPr lang="en-GB">
                <a:latin typeface="HSE Sans" panose="02000000000000000000" pitchFamily="2" charset="0"/>
              </a:rPr>
              <a:t>)</a:t>
            </a:r>
            <a:endParaRPr lang="ru-RU">
              <a:latin typeface="HSE Sans" panose="02000000000000000000" pitchFamily="2" charset="0"/>
            </a:endParaRP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40A04329-C800-BB42-BFE0-7E3C68848D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>
                <a:latin typeface="HSE Sans" panose="02000000000000000000" pitchFamily="2" charset="0"/>
              </a:rPr>
            </a:br>
            <a:r>
              <a:rPr lang="ru-RU" sz="1200">
                <a:latin typeface="HSE Sans" panose="02000000000000000000" pitchFamily="2" charset="0"/>
              </a:rPr>
              <a:t>в две или три строки</a:t>
            </a:r>
            <a:r>
              <a:rPr lang="en-GB" sz="1200">
                <a:latin typeface="HSE Sans" panose="02000000000000000000" pitchFamily="2" charset="0"/>
              </a:rPr>
              <a:t> (12pt)</a:t>
            </a:r>
            <a:endParaRPr lang="ru-RU" sz="1200">
              <a:latin typeface="HSE Sans" panose="02000000000000000000" pitchFamily="2" charset="0"/>
            </a:endParaRP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id="{98337931-3EC2-F348-99EA-860F4FFDC1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>
                <a:latin typeface="HSE Sans" panose="02000000000000000000" pitchFamily="2" charset="0"/>
              </a:rPr>
              <a:t>Москва</a:t>
            </a:r>
            <a:br>
              <a:rPr lang="ru-RU" sz="1200">
                <a:latin typeface="HSE Sans" panose="02000000000000000000" pitchFamily="2" charset="0"/>
              </a:rPr>
            </a:br>
            <a:r>
              <a:rPr lang="ru-RU" sz="1200">
                <a:latin typeface="HSE Sans" panose="02000000000000000000" pitchFamily="2" charset="0"/>
              </a:rPr>
              <a:t>2022</a:t>
            </a:r>
            <a:r>
              <a:rPr lang="en-GB" sz="1200">
                <a:latin typeface="HSE Sans" panose="02000000000000000000" pitchFamily="2" charset="0"/>
              </a:rPr>
              <a:t> (12pt)</a:t>
            </a:r>
            <a:endParaRPr lang="ru-RU" sz="1200">
              <a:latin typeface="HSE Sans" panose="02000000000000000000" pitchFamily="2" charset="0"/>
            </a:endParaRPr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EEA7A79B-D410-B44F-BF32-C3EAEFC20A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>
                <a:latin typeface="HSE Sans" panose="02000000000000000000" pitchFamily="2" charset="0"/>
              </a:rPr>
              <a:t> (16 </a:t>
            </a:r>
            <a:r>
              <a:rPr lang="en-GB" sz="1600" err="1">
                <a:latin typeface="HSE Sans" panose="02000000000000000000" pitchFamily="2" charset="0"/>
              </a:rPr>
              <a:t>pt</a:t>
            </a:r>
            <a:r>
              <a:rPr lang="en-GB" sz="1600">
                <a:latin typeface="HSE Sans" panose="02000000000000000000" pitchFamily="2" charset="0"/>
              </a:rPr>
              <a:t>)</a:t>
            </a:r>
            <a:endParaRPr lang="ru-RU" sz="160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192600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0E78CA68-7A0C-CF41-9AC6-A547FB9EC3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45DC512A-A23B-B24D-A1F6-6793976867CF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21F91649-DF0F-5F45-A43B-2CED9ACDD04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3137B760-1A50-1845-B7F2-1EF31C71C72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05ECCF8F-5855-7943-B503-5573887A534D}"/>
              </a:ext>
            </a:extLst>
          </p:cNvPr>
          <p:cNvSpPr txBox="1"/>
          <p:nvPr userDrawn="1"/>
        </p:nvSpPr>
        <p:spPr>
          <a:xfrm>
            <a:off x="10410201" y="532278"/>
            <a:ext cx="67197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fld id="{32AF94B5-93D7-5247-B727-C7089232F508}" type="slidenum">
              <a:rPr lang="ru-RU" sz="2000" smtClean="0">
                <a:solidFill>
                  <a:srgbClr val="102D69"/>
                </a:solidFill>
                <a:latin typeface="HSE Sans" panose="02000000000000000000" pitchFamily="2" charset="0"/>
              </a:rPr>
              <a:t>‹#›</a:t>
            </a:fld>
            <a:endParaRPr lang="ru-RU" sz="20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FB81B23D-CDD8-E64C-9887-3540F7EE1C4B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C2D710AE-3CBE-5940-A7EB-F96132E65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>
                <a:latin typeface="HSE Sans" panose="02000000000000000000" pitchFamily="2" charset="0"/>
              </a:rPr>
            </a:br>
            <a:r>
              <a:rPr lang="ru-RU" sz="1000">
                <a:latin typeface="HSE Sans" panose="02000000000000000000" pitchFamily="2" charset="0"/>
              </a:rPr>
              <a:t>в две или три строки</a:t>
            </a:r>
            <a:r>
              <a:rPr lang="en-GB" sz="1000">
                <a:latin typeface="HSE Sans" panose="02000000000000000000" pitchFamily="2" charset="0"/>
              </a:rPr>
              <a:t> (10pt)</a:t>
            </a:r>
            <a:endParaRPr lang="ru-RU" sz="100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FCC5A33D-0A3C-F140-B745-367744A5F3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>
                <a:latin typeface="HSE Sans" panose="02000000000000000000" pitchFamily="2" charset="0"/>
              </a:rPr>
              <a:t> (10pt)</a:t>
            </a:r>
            <a:endParaRPr lang="ru-RU" sz="1000"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5163BE0A-A745-414A-AF21-D968BD69D2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/>
              <a:t>Небольшие куски текста (13</a:t>
            </a:r>
            <a:r>
              <a:rPr lang="en-US" err="1"/>
              <a:t>pt</a:t>
            </a:r>
            <a:r>
              <a:rPr lang="en-US"/>
              <a:t>) </a:t>
            </a:r>
            <a:r>
              <a:rPr lang="ru-RU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B3D47CF6-5FC1-2346-8894-A7CC39063D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err="1">
                <a:latin typeface="HSE Sans" panose="02000000000000000000" pitchFamily="2" charset="0"/>
              </a:rPr>
              <a:t>pt</a:t>
            </a:r>
            <a:endParaRPr lang="ru-RU" sz="1000">
              <a:latin typeface="HSE Sans" panose="02000000000000000000" pitchFamily="2" charset="0"/>
            </a:endParaRPr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CD14B8F3-89C2-9F45-809E-D1EAF85AC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9892" y="2379663"/>
            <a:ext cx="5383968" cy="3451794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3200">
                <a:solidFill>
                  <a:srgbClr val="102D69"/>
                </a:solidFill>
                <a:latin typeface="HSE Sans" panose="02000000000000000000" pitchFamily="2" charset="0"/>
              </a:rPr>
              <a:t>Небольшую фразу, с важной информацией, можно выделить, набрав ее более крупным кеглем, чем обычный  текст. Делать это часто не рекомендуется.</a:t>
            </a:r>
          </a:p>
          <a:p>
            <a:pPr lvl="0"/>
            <a:endParaRPr lang="ru-RU"/>
          </a:p>
        </p:txBody>
      </p:sp>
      <p:sp>
        <p:nvSpPr>
          <p:cNvPr id="24" name="Текст 39">
            <a:extLst>
              <a:ext uri="{FF2B5EF4-FFF2-40B4-BE49-F238E27FC236}">
                <a16:creationId xmlns:a16="http://schemas.microsoft.com/office/drawing/2014/main" id="{3BE4279A-8109-B244-B721-18F10C696B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>
                <a:latin typeface="HSE Sans" panose="02000000000000000000" pitchFamily="2" charset="0"/>
              </a:rPr>
              <a:t> (10pt)</a:t>
            </a:r>
            <a:endParaRPr lang="ru-RU" sz="1000">
              <a:latin typeface="HSE Sans" panose="02000000000000000000" pitchFamily="2" charset="0"/>
            </a:endParaRPr>
          </a:p>
        </p:txBody>
      </p:sp>
      <p:sp>
        <p:nvSpPr>
          <p:cNvPr id="25" name="Заголовок 31">
            <a:extLst>
              <a:ext uri="{FF2B5EF4-FFF2-40B4-BE49-F238E27FC236}">
                <a16:creationId xmlns:a16="http://schemas.microsoft.com/office/drawing/2014/main" id="{B32DC3D4-97A5-3E4F-A29B-422D5E3129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14681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65234703-C735-5D41-99C2-019C7EBECCF4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2F59B5-E815-AE43-BAE2-FA594BB42C0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rcRect/>
          <a:stretch/>
        </p:blipFill>
        <p:spPr>
          <a:xfrm>
            <a:off x="5310809" y="2643809"/>
            <a:ext cx="1570383" cy="15703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6426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37117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6369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7622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0027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53355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87541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5695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FFB779-270B-4192-84BA-A697F48306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341692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2FFB779-270B-4192-84BA-A697F48306DC}" type="datetimeFigureOut">
              <a:rPr lang="ru-RU" smtClean="0"/>
              <a:t>20.11.2024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85DC19C-03DA-4066-9FF7-D0BF1BC6D6F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9794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12" Type="http://schemas.openxmlformats.org/officeDocument/2006/relationships/hyperlink" Target="https://www.researchgate.net/profile/Kejin-Zhao-2?_sg%5B0%5D=aUQQsOONMJZ9HEnBkGxhmwdmP-5KGTOXGSd9UjMsz75WWcQi3NpQQS20kcF6N1mFSRn-bYc.c71wmsDfqNXXZq9mPO_zVFmzMYw_SobmJYgwJI7D2NZYWwIu0HYkTYk5hSiO8IGghRFfZqEmTmi38-aM5AouYw&amp;_sg%5B1%5D=uw5s2cnrM-bWIZ0UhZb-ej4rUGyUcDNm6QSoBJawfcnu64O4B3a6P-s-U9zg6j7q9zihR6g.4MRrFLY5wKzUdYq5K4rTXVqJsR_zLT3ttcSnEnaiatsF2xG7b9yvHn7ul627VRli9_di5n4SAPxv4CWZH4ePcg&amp;_tp=eyJjb250ZXh0Ijp7ImZpcnN0UGFnZSI6InB1YmxpY2F0aW9uIiwicGFnZSI6InB1YmxpY2F0aW9uIiwicG9zaXRpb24iOiJwYWdlSGVhZGVyIn19" TargetMode="Externa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CD95C0D-D7DC-EF40-9E45-F5F0A4817C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7967" y="2404670"/>
            <a:ext cx="10128826" cy="1978323"/>
          </a:xfrm>
        </p:spPr>
        <p:txBody>
          <a:bodyPr>
            <a:normAutofit/>
          </a:bodyPr>
          <a:lstStyle/>
          <a:p>
            <a:pPr algn="ctr"/>
            <a:r>
              <a:rPr lang="ru-RU" err="1"/>
              <a:t>China's</a:t>
            </a:r>
            <a:r>
              <a:rPr lang="ru-RU"/>
              <a:t> </a:t>
            </a:r>
            <a:r>
              <a:rPr lang="ru-RU" err="1"/>
              <a:t>Discourse</a:t>
            </a:r>
            <a:r>
              <a:rPr lang="ru-RU"/>
              <a:t> Power </a:t>
            </a:r>
            <a:r>
              <a:rPr lang="ru-RU" err="1"/>
              <a:t>in</a:t>
            </a:r>
            <a:r>
              <a:rPr lang="ru-RU"/>
              <a:t> </a:t>
            </a:r>
            <a:r>
              <a:rPr lang="ru-RU" err="1"/>
              <a:t>the</a:t>
            </a:r>
            <a:r>
              <a:rPr lang="ru-RU"/>
              <a:t> Arctic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2B85EA7E-BEC4-B745-B2A8-D4E4AFC614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DB8D49EC-434A-5443-AC3F-85F01995E63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C6FAE0FA-3CAF-BA4B-8F9F-5FEF3C2F3CC6}"/>
              </a:ext>
            </a:extLst>
          </p:cNvPr>
          <p:cNvSpPr>
            <a:spLocks noGrp="1"/>
          </p:cNvSpPr>
          <p:nvPr>
            <p:ph type="body" idx="12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44AFB2BF-A7AB-5648-ADCD-2A7F1BD3581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0" tIns="0" rIns="0" bIns="0" rtlCol="0" anchor="t">
            <a:normAutofit/>
          </a:bodyPr>
          <a:lstStyle/>
          <a:p>
            <a:r>
              <a:rPr lang="ru-RU"/>
              <a:t>NABIEV </a:t>
            </a:r>
            <a:r>
              <a:rPr lang="ru-RU" err="1"/>
              <a:t>Kh</a:t>
            </a:r>
            <a:r>
              <a:rPr lang="ru-RU"/>
              <a:t>. </a:t>
            </a:r>
            <a:r>
              <a:rPr lang="ru-RU" err="1"/>
              <a:t>Kh</a:t>
            </a:r>
            <a:r>
              <a:rPr lang="ru-RU"/>
              <a:t>.</a:t>
            </a:r>
          </a:p>
          <a:p>
            <a:r>
              <a:rPr lang="ru-RU"/>
              <a:t>KOSTADINOVA D. </a:t>
            </a:r>
            <a:r>
              <a:rPr lang="ru-RU" err="1"/>
              <a:t>Ch</a:t>
            </a:r>
            <a:r>
              <a:rPr lang="ru-RU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23253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11FD6B1A-C8C4-54D4-63EB-19F6C9B6A26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477A201-C977-93A3-7070-B0A91FD61DE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B3B9BB49-4C58-8C6F-78E8-F46466A1654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8298" y="2379663"/>
            <a:ext cx="11055562" cy="3451794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ru-RU" err="1"/>
              <a:t>Failure</a:t>
            </a:r>
            <a:r>
              <a:rPr lang="ru-RU"/>
              <a:t> </a:t>
            </a:r>
            <a:r>
              <a:rPr lang="ru-RU" err="1"/>
              <a:t>of</a:t>
            </a:r>
            <a:r>
              <a:rPr lang="ru-RU"/>
              <a:t> "China </a:t>
            </a:r>
            <a:r>
              <a:rPr lang="ru-RU" err="1"/>
              <a:t>collapse</a:t>
            </a:r>
            <a:r>
              <a:rPr lang="ru-RU"/>
              <a:t>" </a:t>
            </a:r>
            <a:r>
              <a:rPr lang="ru-RU" err="1"/>
              <a:t>theory</a:t>
            </a:r>
            <a:r>
              <a:rPr lang="ru-RU"/>
              <a:t>: </a:t>
            </a:r>
            <a:r>
              <a:rPr lang="ru-RU" err="1"/>
              <a:t>longterm</a:t>
            </a:r>
            <a:r>
              <a:rPr lang="ru-RU"/>
              <a:t> </a:t>
            </a:r>
            <a:r>
              <a:rPr lang="ru-RU" err="1"/>
              <a:t>economic</a:t>
            </a:r>
            <a:r>
              <a:rPr lang="ru-RU"/>
              <a:t> </a:t>
            </a:r>
            <a:r>
              <a:rPr lang="ru-RU" err="1"/>
              <a:t>growth</a:t>
            </a:r>
            <a:r>
              <a:rPr lang="ru-RU"/>
              <a:t> </a:t>
            </a:r>
            <a:r>
              <a:rPr lang="ru-RU" err="1"/>
              <a:t>without</a:t>
            </a:r>
            <a:r>
              <a:rPr lang="ru-RU"/>
              <a:t> </a:t>
            </a:r>
            <a:r>
              <a:rPr lang="ru-RU" err="1"/>
              <a:t>political</a:t>
            </a:r>
            <a:r>
              <a:rPr lang="ru-RU"/>
              <a:t> </a:t>
            </a:r>
            <a:r>
              <a:rPr lang="ru-RU" err="1"/>
              <a:t>liberalization</a:t>
            </a:r>
            <a:endParaRPr lang="ru-RU"/>
          </a:p>
          <a:p>
            <a:endParaRPr lang="ru-RU"/>
          </a:p>
          <a:p>
            <a:r>
              <a:rPr lang="ru-RU"/>
              <a:t>"China </a:t>
            </a:r>
            <a:r>
              <a:rPr lang="ru-RU" err="1"/>
              <a:t>threat</a:t>
            </a:r>
            <a:r>
              <a:rPr lang="ru-RU"/>
              <a:t>" </a:t>
            </a:r>
            <a:r>
              <a:rPr lang="ru-RU" err="1"/>
              <a:t>theory</a:t>
            </a:r>
            <a:r>
              <a:rPr lang="ru-RU"/>
              <a:t> </a:t>
            </a:r>
            <a:r>
              <a:rPr lang="ru-RU" err="1"/>
              <a:t>existed</a:t>
            </a:r>
            <a:r>
              <a:rPr lang="ru-RU"/>
              <a:t>: </a:t>
            </a:r>
            <a:r>
              <a:rPr lang="ru-RU" err="1"/>
              <a:t>information</a:t>
            </a:r>
            <a:r>
              <a:rPr lang="ru-RU"/>
              <a:t>, </a:t>
            </a:r>
            <a:r>
              <a:rPr lang="ru-RU" err="1"/>
              <a:t>economic</a:t>
            </a:r>
            <a:r>
              <a:rPr lang="ru-RU"/>
              <a:t> </a:t>
            </a:r>
            <a:r>
              <a:rPr lang="ru-RU" err="1"/>
              <a:t>and</a:t>
            </a:r>
            <a:r>
              <a:rPr lang="ru-RU"/>
              <a:t> </a:t>
            </a:r>
            <a:r>
              <a:rPr lang="ru-RU" err="1"/>
              <a:t>political</a:t>
            </a:r>
            <a:r>
              <a:rPr lang="ru-RU"/>
              <a:t> </a:t>
            </a:r>
            <a:r>
              <a:rPr lang="ru-RU" err="1"/>
              <a:t>pressure</a:t>
            </a:r>
            <a:r>
              <a:rPr lang="ru-RU"/>
              <a:t> </a:t>
            </a:r>
            <a:r>
              <a:rPr lang="ru-RU" err="1"/>
              <a:t>on</a:t>
            </a:r>
            <a:r>
              <a:rPr lang="ru-RU"/>
              <a:t> China </a:t>
            </a:r>
            <a:r>
              <a:rPr lang="ru-RU" err="1"/>
              <a:t>has</a:t>
            </a:r>
            <a:r>
              <a:rPr lang="ru-RU"/>
              <a:t> </a:t>
            </a:r>
            <a:r>
              <a:rPr lang="ru-RU" err="1"/>
              <a:t>increased</a:t>
            </a:r>
            <a:endParaRPr lang="ru-RU"/>
          </a:p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495DBD83-EB8B-91CB-92DF-34FF67385A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F2B19424-DA81-A73A-F97A-5829B43370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err="1"/>
              <a:t>Context</a:t>
            </a:r>
            <a:r>
              <a:rPr lang="ru-RU"/>
              <a:t>: </a:t>
            </a:r>
            <a:r>
              <a:rPr lang="ru-RU" err="1"/>
              <a:t>the</a:t>
            </a:r>
            <a:r>
              <a:rPr lang="ru-RU"/>
              <a:t> </a:t>
            </a:r>
            <a:r>
              <a:rPr lang="ru-RU" err="1"/>
              <a:t>problem</a:t>
            </a:r>
            <a:r>
              <a:rPr lang="ru-RU"/>
              <a:t> </a:t>
            </a:r>
            <a:r>
              <a:rPr lang="ru-RU" err="1"/>
              <a:t>of</a:t>
            </a:r>
            <a:r>
              <a:rPr lang="ru-RU"/>
              <a:t> "China </a:t>
            </a:r>
            <a:r>
              <a:rPr lang="ru-RU" err="1"/>
              <a:t>threat</a:t>
            </a:r>
            <a:r>
              <a:rPr lang="ru-RU"/>
              <a:t>" </a:t>
            </a:r>
            <a:r>
              <a:rPr lang="ru-RU" err="1"/>
              <a:t>concept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92593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DA33D5D5-13C7-8644-8CD8-A04CCCE736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0" tIns="0" rIns="0" bIns="0" rtlCol="0" anchor="t">
            <a:noAutofit/>
          </a:bodyPr>
          <a:lstStyle/>
          <a:p>
            <a:endParaRPr lang="ru-RU" sz="160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8095CB-94DB-754D-A4ED-35EBDDB3F7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vert="horz" lIns="0" tIns="0" rIns="0" bIns="0" rtlCol="0" anchor="t">
            <a:noAutofit/>
          </a:bodyPr>
          <a:lstStyle/>
          <a:p>
            <a:endParaRPr lang="ru-RU" sz="1600"/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EBFC62C-9588-F544-918B-2104A12C9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447790"/>
            <a:ext cx="10714699" cy="777025"/>
          </a:xfrm>
        </p:spPr>
        <p:txBody>
          <a:bodyPr/>
          <a:lstStyle/>
          <a:p>
            <a:r>
              <a:rPr lang="ru-RU">
                <a:latin typeface="HSE Sans"/>
              </a:rPr>
              <a:t>What </a:t>
            </a:r>
            <a:r>
              <a:rPr lang="ru-RU" err="1">
                <a:latin typeface="HSE Sans"/>
              </a:rPr>
              <a:t>is</a:t>
            </a:r>
            <a:r>
              <a:rPr lang="ru-RU">
                <a:latin typeface="HSE Sans"/>
              </a:rPr>
              <a:t> </a:t>
            </a:r>
            <a:r>
              <a:rPr lang="ru-RU" err="1">
                <a:latin typeface="HSE Sans"/>
              </a:rPr>
              <a:t>discourse</a:t>
            </a:r>
            <a:r>
              <a:rPr lang="ru-RU">
                <a:latin typeface="HSE Sans"/>
              </a:rPr>
              <a:t> </a:t>
            </a:r>
            <a:r>
              <a:rPr lang="ru-RU" err="1">
                <a:latin typeface="HSE Sans"/>
              </a:rPr>
              <a:t>power</a:t>
            </a:r>
            <a:r>
              <a:rPr lang="ru-RU">
                <a:latin typeface="HSE Sans"/>
              </a:rPr>
              <a:t>?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B46BB51F-3F05-3C42-B510-D008849890A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1427" y="2379663"/>
            <a:ext cx="11062433" cy="3921520"/>
          </a:xfrm>
        </p:spPr>
        <p:txBody>
          <a:bodyPr vert="horz" lIns="0" tIns="0" rIns="0" bIns="0" rtlCol="0" anchor="t">
            <a:normAutofit/>
          </a:bodyPr>
          <a:lstStyle/>
          <a:p>
            <a:endParaRPr lang="ru-RU" sz="2800">
              <a:solidFill>
                <a:schemeClr val="tx1"/>
              </a:solidFill>
              <a:latin typeface="Calibri"/>
              <a:cs typeface="Calibri"/>
            </a:endParaRPr>
          </a:p>
          <a:p>
            <a:endParaRPr lang="ru-RU" sz="2800">
              <a:solidFill>
                <a:schemeClr val="tx1"/>
              </a:solidFill>
              <a:latin typeface="Calibri"/>
              <a:cs typeface="Calibri"/>
            </a:endParaRPr>
          </a:p>
          <a:p>
            <a:endParaRPr lang="ru-RU" sz="28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5FE4DD9E-D443-AF4F-A072-F5C4D494A0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vert="horz" lIns="0" tIns="0" rIns="0" bIns="0" rtlCol="0" anchor="t">
            <a:noAutofit/>
          </a:bodyPr>
          <a:lstStyle/>
          <a:p>
            <a:endParaRPr lang="ru-RU" sz="160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A95C970A-94F3-D483-C3B5-6C887B9B6B97}"/>
              </a:ext>
            </a:extLst>
          </p:cNvPr>
          <p:cNvGraphicFramePr/>
          <p:nvPr/>
        </p:nvGraphicFramePr>
        <p:xfrm>
          <a:off x="584548" y="2216063"/>
          <a:ext cx="45720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26" name="Diagram 425">
            <a:extLst>
              <a:ext uri="{FF2B5EF4-FFF2-40B4-BE49-F238E27FC236}">
                <a16:creationId xmlns:a16="http://schemas.microsoft.com/office/drawing/2014/main" id="{658C5600-4492-3924-BBFF-7E3BAC15A4DD}"/>
              </a:ext>
            </a:extLst>
          </p:cNvPr>
          <p:cNvGraphicFramePr/>
          <p:nvPr/>
        </p:nvGraphicFramePr>
        <p:xfrm>
          <a:off x="6096000" y="2080364"/>
          <a:ext cx="45720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656" name="TextBox 655">
            <a:extLst>
              <a:ext uri="{FF2B5EF4-FFF2-40B4-BE49-F238E27FC236}">
                <a16:creationId xmlns:a16="http://schemas.microsoft.com/office/drawing/2014/main" id="{A490ECBB-2872-7DC8-D990-2A7C716A61EA}"/>
              </a:ext>
            </a:extLst>
          </p:cNvPr>
          <p:cNvSpPr txBox="1"/>
          <p:nvPr/>
        </p:nvSpPr>
        <p:spPr>
          <a:xfrm>
            <a:off x="1440493" y="6002055"/>
            <a:ext cx="2578273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solidFill>
                  <a:srgbClr val="131314"/>
                </a:solidFill>
                <a:ea typeface="+mn-lt"/>
                <a:cs typeface="+mn-lt"/>
                <a:hlinkClick r:id="rId12"/>
              </a:rPr>
              <a:t>Kejin Zhao</a:t>
            </a:r>
            <a:endParaRPr lang="ru-RU"/>
          </a:p>
          <a:p>
            <a:pPr algn="ctr"/>
            <a:endParaRPr lang="en-US" sz="1400">
              <a:latin typeface="HSE Sans" panose="02000000000000000000" pitchFamily="2" charset="0"/>
            </a:endParaRPr>
          </a:p>
        </p:txBody>
      </p:sp>
      <p:sp>
        <p:nvSpPr>
          <p:cNvPr id="670" name="TextBox 669">
            <a:extLst>
              <a:ext uri="{FF2B5EF4-FFF2-40B4-BE49-F238E27FC236}">
                <a16:creationId xmlns:a16="http://schemas.microsoft.com/office/drawing/2014/main" id="{CD973495-88C7-107B-54DA-CC7EF0EAA9BA}"/>
              </a:ext>
            </a:extLst>
          </p:cNvPr>
          <p:cNvSpPr txBox="1"/>
          <p:nvPr/>
        </p:nvSpPr>
        <p:spPr>
          <a:xfrm>
            <a:off x="6419588" y="6085561"/>
            <a:ext cx="4029205" cy="30777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>
                <a:ea typeface="+mn-lt"/>
                <a:cs typeface="+mn-lt"/>
              </a:rPr>
              <a:t>Fang Zheng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75100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DA33D5D5-13C7-8644-8CD8-A04CCCE7369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vert="horz" lIns="0" tIns="0" rIns="0" bIns="0" rtlCol="0" anchor="t">
            <a:noAutofit/>
          </a:bodyPr>
          <a:lstStyle/>
          <a:p>
            <a:endParaRPr lang="ru-RU" sz="160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B68095CB-94DB-754D-A4ED-35EBDDB3F74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 vert="horz" lIns="0" tIns="0" rIns="0" bIns="0" rtlCol="0" anchor="t">
            <a:noAutofit/>
          </a:bodyPr>
          <a:lstStyle/>
          <a:p>
            <a:endParaRPr lang="ru-RU" sz="1600">
              <a:latin typeface="HSE Sans"/>
            </a:endParaRPr>
          </a:p>
        </p:txBody>
      </p:sp>
      <p:sp>
        <p:nvSpPr>
          <p:cNvPr id="4" name="Заголовок 3">
            <a:extLst>
              <a:ext uri="{FF2B5EF4-FFF2-40B4-BE49-F238E27FC236}">
                <a16:creationId xmlns:a16="http://schemas.microsoft.com/office/drawing/2014/main" id="{DEBFC62C-9588-F544-918B-2104A12C9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5898" y="1332968"/>
            <a:ext cx="10714699" cy="777025"/>
          </a:xfrm>
        </p:spPr>
        <p:txBody>
          <a:bodyPr/>
          <a:lstStyle/>
          <a:p>
            <a:r>
              <a:rPr lang="ru-RU" err="1">
                <a:latin typeface="HSE Sans"/>
              </a:rPr>
              <a:t>Discourse</a:t>
            </a:r>
            <a:r>
              <a:rPr lang="ru-RU">
                <a:latin typeface="HSE Sans"/>
              </a:rPr>
              <a:t> </a:t>
            </a:r>
            <a:r>
              <a:rPr lang="ru-RU" err="1">
                <a:latin typeface="HSE Sans"/>
              </a:rPr>
              <a:t>power</a:t>
            </a:r>
            <a:r>
              <a:rPr lang="ru-RU">
                <a:latin typeface="HSE Sans"/>
              </a:rPr>
              <a:t> </a:t>
            </a:r>
            <a:r>
              <a:rPr lang="ru-RU" err="1">
                <a:latin typeface="HSE Sans"/>
              </a:rPr>
              <a:t>components</a:t>
            </a:r>
            <a:endParaRPr lang="ru-RU">
              <a:latin typeface="HSE Sans"/>
            </a:endParaRP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B46BB51F-3F05-3C42-B510-D008849890A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1427" y="2379663"/>
            <a:ext cx="11062433" cy="3921520"/>
          </a:xfrm>
        </p:spPr>
        <p:txBody>
          <a:bodyPr vert="horz" lIns="0" tIns="0" rIns="0" bIns="0" rtlCol="0" anchor="t">
            <a:normAutofit/>
          </a:bodyPr>
          <a:lstStyle/>
          <a:p>
            <a:endParaRPr lang="ru-RU" sz="2800">
              <a:solidFill>
                <a:schemeClr val="tx1"/>
              </a:solidFill>
              <a:latin typeface="Calibri"/>
              <a:cs typeface="Calibri"/>
            </a:endParaRPr>
          </a:p>
          <a:p>
            <a:endParaRPr lang="ru-RU" sz="2800">
              <a:solidFill>
                <a:schemeClr val="tx1"/>
              </a:solidFill>
              <a:latin typeface="Calibri"/>
              <a:cs typeface="Calibri"/>
            </a:endParaRPr>
          </a:p>
          <a:p>
            <a:endParaRPr lang="ru-RU" sz="2800">
              <a:solidFill>
                <a:schemeClr val="tx1"/>
              </a:solidFill>
              <a:latin typeface="Calibri"/>
              <a:cs typeface="Arial"/>
            </a:endParaRPr>
          </a:p>
          <a:p>
            <a:endParaRPr lang="ru-RU" sz="2800">
              <a:solidFill>
                <a:schemeClr val="tx1"/>
              </a:solidFill>
              <a:latin typeface="Calibri"/>
              <a:cs typeface="Calibri"/>
            </a:endParaRPr>
          </a:p>
          <a:p>
            <a:endParaRPr lang="ru-RU" sz="2800">
              <a:solidFill>
                <a:schemeClr val="tx1"/>
              </a:solidFill>
              <a:latin typeface="Calibri"/>
              <a:cs typeface="Calibri"/>
            </a:endParaRPr>
          </a:p>
        </p:txBody>
      </p:sp>
      <p:sp>
        <p:nvSpPr>
          <p:cNvPr id="8" name="Текст 7">
            <a:extLst>
              <a:ext uri="{FF2B5EF4-FFF2-40B4-BE49-F238E27FC236}">
                <a16:creationId xmlns:a16="http://schemas.microsoft.com/office/drawing/2014/main" id="{5FE4DD9E-D443-AF4F-A072-F5C4D494A05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 vert="horz" lIns="0" tIns="0" rIns="0" bIns="0" rtlCol="0" anchor="t">
            <a:noAutofit/>
          </a:bodyPr>
          <a:lstStyle/>
          <a:p>
            <a:endParaRPr lang="ru-RU" sz="1600"/>
          </a:p>
        </p:txBody>
      </p:sp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id="{B42A2D90-5EBA-7138-EE08-B52D3DF9F25D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178094275"/>
              </p:ext>
            </p:extLst>
          </p:nvPr>
        </p:nvGraphicFramePr>
        <p:xfrm>
          <a:off x="781689" y="2198225"/>
          <a:ext cx="10326572" cy="409601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2341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85546EAB-CD58-94AF-F14F-F093113ADF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B6D27F-D9C2-1288-44A9-75AECDE8AE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E9FE0724-2DE3-44D9-7A17-7E753FE8CC3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8298" y="2379663"/>
            <a:ext cx="11055562" cy="3451794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ru-RU"/>
              <a:t>The </a:t>
            </a:r>
            <a:r>
              <a:rPr lang="ru-RU" err="1"/>
              <a:t>main</a:t>
            </a:r>
            <a:r>
              <a:rPr lang="ru-RU"/>
              <a:t> </a:t>
            </a:r>
            <a:r>
              <a:rPr lang="ru-RU" err="1"/>
              <a:t>advantage</a:t>
            </a:r>
            <a:r>
              <a:rPr lang="ru-RU"/>
              <a:t> of BRICS </a:t>
            </a:r>
            <a:r>
              <a:rPr lang="ru-RU" err="1"/>
              <a:t>for</a:t>
            </a:r>
            <a:r>
              <a:rPr lang="ru-RU"/>
              <a:t> China — </a:t>
            </a:r>
            <a:r>
              <a:rPr lang="ru-RU" err="1"/>
              <a:t>it</a:t>
            </a:r>
            <a:r>
              <a:rPr lang="ru-RU"/>
              <a:t> is a flexible representative format </a:t>
            </a:r>
            <a:r>
              <a:rPr lang="ru-RU" err="1"/>
              <a:t>without</a:t>
            </a:r>
            <a:r>
              <a:rPr lang="ru-RU"/>
              <a:t> </a:t>
            </a:r>
            <a:r>
              <a:rPr lang="ru-RU" err="1"/>
              <a:t>significant</a:t>
            </a:r>
            <a:r>
              <a:rPr lang="ru-RU"/>
              <a:t> </a:t>
            </a:r>
            <a:r>
              <a:rPr lang="ru-RU" err="1"/>
              <a:t>obligations</a:t>
            </a:r>
            <a:endParaRPr lang="ru-RU"/>
          </a:p>
          <a:p>
            <a:endParaRPr lang="ru-RU"/>
          </a:p>
          <a:p>
            <a:r>
              <a:rPr lang="ru-RU"/>
              <a:t>China, </a:t>
            </a:r>
            <a:r>
              <a:rPr lang="ru-RU" err="1"/>
              <a:t>like</a:t>
            </a:r>
            <a:r>
              <a:rPr lang="ru-RU"/>
              <a:t> Russia, is the main beneficiary </a:t>
            </a:r>
            <a:r>
              <a:rPr lang="ru-RU" err="1"/>
              <a:t>of</a:t>
            </a:r>
            <a:r>
              <a:rPr lang="ru-RU"/>
              <a:t> BRICS </a:t>
            </a:r>
            <a:r>
              <a:rPr lang="ru-RU" err="1"/>
              <a:t>expansion</a:t>
            </a:r>
            <a:endParaRPr lang="ru-RU"/>
          </a:p>
          <a:p>
            <a:endParaRPr lang="ru-RU"/>
          </a:p>
          <a:p>
            <a:r>
              <a:rPr lang="ru-RU"/>
              <a:t>BRICS </a:t>
            </a:r>
            <a:r>
              <a:rPr lang="ru-RU" err="1"/>
              <a:t>inclusiveness</a:t>
            </a:r>
            <a:r>
              <a:rPr lang="ru-RU"/>
              <a:t> </a:t>
            </a:r>
            <a:r>
              <a:rPr lang="ru-RU" err="1"/>
              <a:t>contrasts</a:t>
            </a:r>
            <a:r>
              <a:rPr lang="ru-RU"/>
              <a:t> with Western </a:t>
            </a:r>
            <a:r>
              <a:rPr lang="ru-RU" err="1"/>
              <a:t>exclusive</a:t>
            </a:r>
            <a:r>
              <a:rPr lang="ru-RU"/>
              <a:t> </a:t>
            </a:r>
            <a:r>
              <a:rPr lang="ru-RU" err="1"/>
              <a:t>institutions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A2F9DDF8-8DA8-9D11-2E09-5AE000D7AC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68FF86C0-05EB-3699-AB17-B9FDC547E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Case 1. China </a:t>
            </a:r>
            <a:r>
              <a:rPr lang="ru-RU" err="1"/>
              <a:t>and</a:t>
            </a:r>
            <a:r>
              <a:rPr lang="ru-RU"/>
              <a:t> BRICS</a:t>
            </a:r>
          </a:p>
        </p:txBody>
      </p:sp>
    </p:spTree>
    <p:extLst>
      <p:ext uri="{BB962C8B-B14F-4D97-AF65-F5344CB8AC3E}">
        <p14:creationId xmlns:p14="http://schemas.microsoft.com/office/powerpoint/2010/main" val="39916256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85B6676F-439C-09CB-C25A-49F3E20F7E2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EB92C6-F346-8023-9CB0-DFFB55A1606B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121EA8A4-1E47-30C5-E318-144631EB8B3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8298" y="2379663"/>
            <a:ext cx="5750498" cy="3451794"/>
          </a:xfrm>
        </p:spPr>
        <p:txBody>
          <a:bodyPr vert="horz" lIns="0" tIns="0" rIns="0" bIns="0" rtlCol="0" anchor="t">
            <a:normAutofit fontScale="70000" lnSpcReduction="20000"/>
          </a:bodyPr>
          <a:lstStyle/>
          <a:p>
            <a:r>
              <a:rPr lang="ru-RU" err="1"/>
              <a:t>Before</a:t>
            </a:r>
            <a:r>
              <a:rPr lang="ru-RU"/>
              <a:t> </a:t>
            </a:r>
            <a:r>
              <a:rPr lang="ru-RU" err="1"/>
              <a:t>joining</a:t>
            </a:r>
            <a:r>
              <a:rPr lang="ru-RU"/>
              <a:t> </a:t>
            </a:r>
            <a:r>
              <a:rPr lang="ru-RU" err="1"/>
              <a:t>the</a:t>
            </a:r>
            <a:r>
              <a:rPr lang="ru-RU"/>
              <a:t> AC </a:t>
            </a:r>
            <a:r>
              <a:rPr lang="ru-RU" err="1"/>
              <a:t>as</a:t>
            </a:r>
            <a:r>
              <a:rPr lang="ru-RU"/>
              <a:t> </a:t>
            </a:r>
            <a:r>
              <a:rPr lang="ru-RU" err="1"/>
              <a:t>an</a:t>
            </a:r>
            <a:r>
              <a:rPr lang="ru-RU"/>
              <a:t> </a:t>
            </a:r>
            <a:r>
              <a:rPr lang="ru-RU" err="1"/>
              <a:t>observer</a:t>
            </a:r>
            <a:r>
              <a:rPr lang="ru-RU"/>
              <a:t> China </a:t>
            </a:r>
            <a:r>
              <a:rPr lang="ru-RU" err="1"/>
              <a:t>actively</a:t>
            </a:r>
            <a:r>
              <a:rPr lang="ru-RU"/>
              <a:t> </a:t>
            </a:r>
            <a:r>
              <a:rPr lang="ru-RU" err="1"/>
              <a:t>developed</a:t>
            </a:r>
            <a:r>
              <a:rPr lang="ru-RU"/>
              <a:t> </a:t>
            </a:r>
            <a:r>
              <a:rPr lang="ru-RU" err="1"/>
              <a:t>scientific</a:t>
            </a:r>
            <a:r>
              <a:rPr lang="ru-RU"/>
              <a:t>, </a:t>
            </a:r>
            <a:r>
              <a:rPr lang="ru-RU" err="1"/>
              <a:t>energy</a:t>
            </a:r>
            <a:r>
              <a:rPr lang="ru-RU"/>
              <a:t>, </a:t>
            </a:r>
            <a:r>
              <a:rPr lang="ru-RU" err="1"/>
              <a:t>industrial</a:t>
            </a:r>
            <a:r>
              <a:rPr lang="ru-RU"/>
              <a:t> </a:t>
            </a:r>
            <a:r>
              <a:rPr lang="ru-RU" err="1"/>
              <a:t>and</a:t>
            </a:r>
            <a:r>
              <a:rPr lang="ru-RU"/>
              <a:t> </a:t>
            </a:r>
            <a:r>
              <a:rPr lang="ru-RU" err="1"/>
              <a:t>trade</a:t>
            </a:r>
            <a:r>
              <a:rPr lang="ru-RU"/>
              <a:t> </a:t>
            </a:r>
            <a:r>
              <a:rPr lang="ru-RU" err="1"/>
              <a:t>cooperation</a:t>
            </a:r>
            <a:r>
              <a:rPr lang="ru-RU"/>
              <a:t> </a:t>
            </a:r>
            <a:r>
              <a:rPr lang="ru-RU" err="1"/>
              <a:t>with</a:t>
            </a:r>
            <a:r>
              <a:rPr lang="ru-RU"/>
              <a:t> Arctic </a:t>
            </a:r>
            <a:r>
              <a:rPr lang="ru-RU" err="1"/>
              <a:t>states</a:t>
            </a:r>
          </a:p>
          <a:p>
            <a:endParaRPr lang="ru-RU"/>
          </a:p>
          <a:p>
            <a:r>
              <a:rPr lang="ru-RU"/>
              <a:t>One </a:t>
            </a:r>
            <a:r>
              <a:rPr lang="ru-RU" err="1"/>
              <a:t>of</a:t>
            </a:r>
            <a:r>
              <a:rPr lang="ru-RU"/>
              <a:t> </a:t>
            </a:r>
            <a:r>
              <a:rPr lang="ru-RU" err="1"/>
              <a:t>the</a:t>
            </a:r>
            <a:r>
              <a:rPr lang="ru-RU"/>
              <a:t> </a:t>
            </a:r>
            <a:r>
              <a:rPr lang="ru-RU" err="1"/>
              <a:t>few</a:t>
            </a:r>
            <a:r>
              <a:rPr lang="ru-RU"/>
              <a:t> </a:t>
            </a:r>
            <a:r>
              <a:rPr lang="ru-RU" err="1"/>
              <a:t>countries</a:t>
            </a:r>
            <a:r>
              <a:rPr lang="ru-RU"/>
              <a:t> </a:t>
            </a:r>
            <a:r>
              <a:rPr lang="ru-RU" err="1"/>
              <a:t>with</a:t>
            </a:r>
            <a:r>
              <a:rPr lang="ru-RU"/>
              <a:t> </a:t>
            </a:r>
            <a:r>
              <a:rPr lang="ru-RU" err="1"/>
              <a:t>icebreakers</a:t>
            </a:r>
            <a:r>
              <a:rPr lang="ru-RU"/>
              <a:t> </a:t>
            </a:r>
            <a:r>
              <a:rPr lang="ru-RU" err="1"/>
              <a:t>capable</a:t>
            </a:r>
            <a:r>
              <a:rPr lang="ru-RU"/>
              <a:t> </a:t>
            </a:r>
            <a:r>
              <a:rPr lang="ru-RU" err="1"/>
              <a:t>for</a:t>
            </a:r>
            <a:r>
              <a:rPr lang="ru-RU"/>
              <a:t> </a:t>
            </a:r>
            <a:r>
              <a:rPr lang="ru-RU" err="1"/>
              <a:t>crossing</a:t>
            </a:r>
            <a:r>
              <a:rPr lang="ru-RU"/>
              <a:t> </a:t>
            </a:r>
            <a:r>
              <a:rPr lang="ru-RU" err="1"/>
              <a:t>the</a:t>
            </a:r>
            <a:r>
              <a:rPr lang="ru-RU"/>
              <a:t> NSR</a:t>
            </a:r>
          </a:p>
          <a:p>
            <a:endParaRPr lang="ru-RU"/>
          </a:p>
          <a:p>
            <a:r>
              <a:rPr lang="ru-RU"/>
              <a:t>China </a:t>
            </a:r>
            <a:r>
              <a:rPr lang="ru-RU" err="1"/>
              <a:t>as</a:t>
            </a:r>
            <a:r>
              <a:rPr lang="ru-RU"/>
              <a:t> a "</a:t>
            </a:r>
            <a:r>
              <a:rPr lang="ru-RU" err="1"/>
              <a:t>Near</a:t>
            </a:r>
            <a:r>
              <a:rPr lang="ru-RU"/>
              <a:t>-Arctic </a:t>
            </a:r>
            <a:r>
              <a:rPr lang="ru-RU" err="1"/>
              <a:t>state</a:t>
            </a:r>
            <a:r>
              <a:rPr lang="ru-RU"/>
              <a:t>" </a:t>
            </a:r>
            <a:r>
              <a:rPr lang="ru-RU" err="1"/>
              <a:t>and</a:t>
            </a:r>
            <a:r>
              <a:rPr lang="ru-RU"/>
              <a:t> </a:t>
            </a:r>
            <a:r>
              <a:rPr lang="ru-RU" err="1"/>
              <a:t>an</a:t>
            </a:r>
            <a:r>
              <a:rPr lang="ru-RU"/>
              <a:t> "</a:t>
            </a:r>
            <a:r>
              <a:rPr lang="ru-RU" err="1"/>
              <a:t>important</a:t>
            </a:r>
            <a:r>
              <a:rPr lang="ru-RU"/>
              <a:t> </a:t>
            </a:r>
            <a:r>
              <a:rPr lang="ru-RU" err="1"/>
              <a:t>stateholder</a:t>
            </a:r>
            <a:r>
              <a:rPr lang="ru-RU"/>
              <a:t> </a:t>
            </a:r>
            <a:r>
              <a:rPr lang="ru-RU" err="1"/>
              <a:t>in</a:t>
            </a:r>
            <a:r>
              <a:rPr lang="ru-RU"/>
              <a:t> </a:t>
            </a:r>
            <a:r>
              <a:rPr lang="ru-RU" err="1"/>
              <a:t>the</a:t>
            </a:r>
            <a:r>
              <a:rPr lang="ru-RU"/>
              <a:t> Arctic </a:t>
            </a:r>
            <a:r>
              <a:rPr lang="ru-RU" err="1"/>
              <a:t>affairs</a:t>
            </a:r>
            <a:r>
              <a:rPr lang="ru-RU"/>
              <a:t>"</a:t>
            </a:r>
            <a:endParaRPr lang="ru-RU" sz="900">
              <a:solidFill>
                <a:srgbClr val="000000"/>
              </a:solidFill>
              <a:latin typeface="Arial"/>
              <a:cs typeface="Arial"/>
            </a:endParaRPr>
          </a:p>
          <a:p>
            <a:endParaRPr lang="ru-RU">
              <a:latin typeface="Arial"/>
              <a:cs typeface="Arial"/>
            </a:endParaRPr>
          </a:p>
          <a:p>
            <a:r>
              <a:rPr lang="ru-RU" err="1">
                <a:latin typeface="Arial"/>
                <a:cs typeface="Arial"/>
              </a:rPr>
              <a:t>Promotion</a:t>
            </a:r>
            <a:r>
              <a:rPr lang="ru-RU">
                <a:latin typeface="Arial"/>
                <a:cs typeface="Arial"/>
              </a:rPr>
              <a:t> </a:t>
            </a:r>
            <a:r>
              <a:rPr lang="ru-RU" err="1">
                <a:latin typeface="Arial"/>
                <a:cs typeface="Arial"/>
              </a:rPr>
              <a:t>of</a:t>
            </a:r>
            <a:r>
              <a:rPr lang="ru-RU">
                <a:latin typeface="Arial"/>
                <a:cs typeface="Arial"/>
              </a:rPr>
              <a:t> Polar Silk Road</a:t>
            </a:r>
          </a:p>
          <a:p>
            <a:endParaRPr lang="ru-RU">
              <a:latin typeface="Arial"/>
              <a:cs typeface="Arial"/>
            </a:endParaRPr>
          </a:p>
          <a:p>
            <a:endParaRPr lang="ru-RU">
              <a:latin typeface="Arial"/>
              <a:cs typeface="Arial"/>
            </a:endParaRP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8B86A5CF-C8F0-A630-F842-EF13617B5E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0CE17A9C-D721-2CEE-7892-1FB85D4C5C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Case 2. </a:t>
            </a:r>
            <a:r>
              <a:rPr lang="ru-RU" err="1"/>
              <a:t>China's</a:t>
            </a:r>
            <a:r>
              <a:rPr lang="ru-RU"/>
              <a:t> Arctic Policy: </a:t>
            </a:r>
            <a:r>
              <a:rPr lang="ru-RU" err="1"/>
              <a:t>legitimation</a:t>
            </a:r>
            <a:r>
              <a:rPr lang="ru-RU"/>
              <a:t> </a:t>
            </a:r>
            <a:r>
              <a:rPr lang="ru-RU" err="1"/>
              <a:t>strategy</a:t>
            </a:r>
            <a:r>
              <a:rPr lang="ru-RU"/>
              <a:t>?</a:t>
            </a:r>
          </a:p>
        </p:txBody>
      </p:sp>
      <p:pic>
        <p:nvPicPr>
          <p:cNvPr id="9" name="Рисунок 8" descr="Hong Kong to receive icebreaker Xue Long 2 for first time in ...">
            <a:extLst>
              <a:ext uri="{FF2B5EF4-FFF2-40B4-BE49-F238E27FC236}">
                <a16:creationId xmlns:a16="http://schemas.microsoft.com/office/drawing/2014/main" id="{6A9796CD-FBAD-D9F5-CF2F-DF85A451CE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2096" y="2378613"/>
            <a:ext cx="3948895" cy="35861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98931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85546EAB-CD58-94AF-F14F-F093113ADF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B6D27F-D9C2-1288-44A9-75AECDE8AE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E9FE0724-2DE3-44D9-7A17-7E753FE8CC3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8298" y="2379663"/>
            <a:ext cx="11055562" cy="3451794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ru-RU" err="1"/>
              <a:t>China's</a:t>
            </a:r>
            <a:r>
              <a:rPr lang="ru-RU"/>
              <a:t> </a:t>
            </a:r>
            <a:r>
              <a:rPr lang="ru-RU" err="1"/>
              <a:t>activity</a:t>
            </a:r>
            <a:r>
              <a:rPr lang="ru-RU"/>
              <a:t> </a:t>
            </a:r>
            <a:r>
              <a:rPr lang="ru-RU" err="1"/>
              <a:t>in</a:t>
            </a:r>
            <a:r>
              <a:rPr lang="ru-RU"/>
              <a:t> </a:t>
            </a:r>
            <a:r>
              <a:rPr lang="ru-RU" err="1"/>
              <a:t>the</a:t>
            </a:r>
            <a:r>
              <a:rPr lang="ru-RU"/>
              <a:t> Arctic </a:t>
            </a:r>
            <a:r>
              <a:rPr lang="ru-RU" err="1"/>
              <a:t>is</a:t>
            </a:r>
            <a:r>
              <a:rPr lang="ru-RU"/>
              <a:t> </a:t>
            </a:r>
            <a:r>
              <a:rPr lang="ru-RU" err="1"/>
              <a:t>gradually</a:t>
            </a:r>
            <a:r>
              <a:rPr lang="ru-RU"/>
              <a:t> </a:t>
            </a:r>
            <a:r>
              <a:rPr lang="ru-RU" err="1"/>
              <a:t>being</a:t>
            </a:r>
            <a:r>
              <a:rPr lang="ru-RU"/>
              <a:t> </a:t>
            </a:r>
            <a:r>
              <a:rPr lang="ru-RU" err="1"/>
              <a:t>limited</a:t>
            </a:r>
            <a:r>
              <a:rPr lang="ru-RU"/>
              <a:t> </a:t>
            </a:r>
            <a:r>
              <a:rPr lang="ru-RU" err="1"/>
              <a:t>by</a:t>
            </a:r>
            <a:r>
              <a:rPr lang="ru-RU"/>
              <a:t> </a:t>
            </a:r>
            <a:r>
              <a:rPr lang="ru-RU" err="1"/>
              <a:t>ties</a:t>
            </a:r>
            <a:r>
              <a:rPr lang="ru-RU"/>
              <a:t> </a:t>
            </a:r>
            <a:r>
              <a:rPr lang="ru-RU" err="1"/>
              <a:t>with</a:t>
            </a:r>
            <a:r>
              <a:rPr lang="ru-RU"/>
              <a:t> Russia, </a:t>
            </a:r>
            <a:r>
              <a:rPr lang="ru-RU" err="1"/>
              <a:t>as</a:t>
            </a:r>
            <a:r>
              <a:rPr lang="ru-RU"/>
              <a:t> </a:t>
            </a:r>
            <a:r>
              <a:rPr lang="ru-RU" err="1"/>
              <a:t>the</a:t>
            </a:r>
            <a:r>
              <a:rPr lang="ru-RU"/>
              <a:t> </a:t>
            </a:r>
            <a:r>
              <a:rPr lang="ru-RU" err="1"/>
              <a:t>intensity</a:t>
            </a:r>
            <a:r>
              <a:rPr lang="ru-RU"/>
              <a:t> </a:t>
            </a:r>
            <a:r>
              <a:rPr lang="ru-RU" err="1"/>
              <a:t>of</a:t>
            </a:r>
            <a:r>
              <a:rPr lang="ru-RU"/>
              <a:t> </a:t>
            </a:r>
            <a:r>
              <a:rPr lang="ru-RU" err="1"/>
              <a:t>cooperation</a:t>
            </a:r>
            <a:r>
              <a:rPr lang="ru-RU"/>
              <a:t> </a:t>
            </a:r>
            <a:r>
              <a:rPr lang="ru-RU" err="1"/>
              <a:t>with</a:t>
            </a:r>
            <a:r>
              <a:rPr lang="ru-RU"/>
              <a:t> </a:t>
            </a:r>
            <a:r>
              <a:rPr lang="ru-RU" err="1"/>
              <a:t>other</a:t>
            </a:r>
            <a:r>
              <a:rPr lang="ru-RU"/>
              <a:t> </a:t>
            </a:r>
            <a:r>
              <a:rPr lang="ru-RU" err="1"/>
              <a:t>countries</a:t>
            </a:r>
            <a:r>
              <a:rPr lang="ru-RU"/>
              <a:t> </a:t>
            </a:r>
            <a:r>
              <a:rPr lang="ru-RU" err="1"/>
              <a:t>in</a:t>
            </a:r>
            <a:r>
              <a:rPr lang="ru-RU"/>
              <a:t> </a:t>
            </a:r>
            <a:r>
              <a:rPr lang="ru-RU" err="1"/>
              <a:t>the</a:t>
            </a:r>
            <a:r>
              <a:rPr lang="ru-RU"/>
              <a:t> </a:t>
            </a:r>
            <a:r>
              <a:rPr lang="ru-RU" err="1"/>
              <a:t>region</a:t>
            </a:r>
            <a:r>
              <a:rPr lang="ru-RU"/>
              <a:t> </a:t>
            </a:r>
            <a:r>
              <a:rPr lang="ru-RU" err="1"/>
              <a:t>has</a:t>
            </a:r>
            <a:r>
              <a:rPr lang="ru-RU"/>
              <a:t> </a:t>
            </a:r>
            <a:r>
              <a:rPr lang="ru-RU" err="1"/>
              <a:t>decreased</a:t>
            </a:r>
          </a:p>
          <a:p>
            <a:endParaRPr lang="ru-RU"/>
          </a:p>
          <a:p>
            <a:r>
              <a:rPr lang="ru-RU"/>
              <a:t>The USA </a:t>
            </a:r>
            <a:r>
              <a:rPr lang="ru-RU" err="1"/>
              <a:t>officially</a:t>
            </a:r>
            <a:r>
              <a:rPr lang="ru-RU"/>
              <a:t> </a:t>
            </a:r>
            <a:r>
              <a:rPr lang="ru-RU" err="1"/>
              <a:t>refused</a:t>
            </a:r>
            <a:r>
              <a:rPr lang="ru-RU"/>
              <a:t> </a:t>
            </a:r>
            <a:r>
              <a:rPr lang="ru-RU" err="1"/>
              <a:t>to</a:t>
            </a:r>
            <a:r>
              <a:rPr lang="ru-RU"/>
              <a:t> </a:t>
            </a:r>
            <a:r>
              <a:rPr lang="ru-RU" err="1"/>
              <a:t>recognize</a:t>
            </a:r>
            <a:r>
              <a:rPr lang="ru-RU"/>
              <a:t> China </a:t>
            </a:r>
            <a:r>
              <a:rPr lang="ru-RU" err="1"/>
              <a:t>as</a:t>
            </a:r>
            <a:r>
              <a:rPr lang="ru-RU"/>
              <a:t> a "</a:t>
            </a:r>
            <a:r>
              <a:rPr lang="ru-RU" err="1"/>
              <a:t>Near</a:t>
            </a:r>
            <a:r>
              <a:rPr lang="ru-RU"/>
              <a:t>-Arctic </a:t>
            </a:r>
            <a:r>
              <a:rPr lang="ru-RU" err="1"/>
              <a:t>state</a:t>
            </a:r>
            <a:r>
              <a:rPr lang="ru-RU"/>
              <a:t>"</a:t>
            </a:r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A2F9DDF8-8DA8-9D11-2E09-5AE000D7AC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68FF86C0-05EB-3699-AB17-B9FDC547E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err="1"/>
              <a:t>Is</a:t>
            </a:r>
            <a:r>
              <a:rPr lang="ru-RU"/>
              <a:t> </a:t>
            </a:r>
            <a:r>
              <a:rPr lang="ru-RU" err="1"/>
              <a:t>there</a:t>
            </a:r>
            <a:r>
              <a:rPr lang="ru-RU"/>
              <a:t> </a:t>
            </a:r>
            <a:r>
              <a:rPr lang="ru-RU" err="1"/>
              <a:t>discursive</a:t>
            </a:r>
            <a:r>
              <a:rPr lang="ru-RU"/>
              <a:t> </a:t>
            </a:r>
            <a:r>
              <a:rPr lang="ru-RU" err="1"/>
              <a:t>pressure</a:t>
            </a:r>
            <a:r>
              <a:rPr lang="ru-RU"/>
              <a:t> </a:t>
            </a:r>
            <a:r>
              <a:rPr lang="ru-RU" err="1"/>
              <a:t>on</a:t>
            </a:r>
            <a:r>
              <a:rPr lang="ru-RU"/>
              <a:t> China?</a:t>
            </a:r>
          </a:p>
        </p:txBody>
      </p:sp>
    </p:spTree>
    <p:extLst>
      <p:ext uri="{BB962C8B-B14F-4D97-AF65-F5344CB8AC3E}">
        <p14:creationId xmlns:p14="http://schemas.microsoft.com/office/powerpoint/2010/main" val="26303145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>
            <a:extLst>
              <a:ext uri="{FF2B5EF4-FFF2-40B4-BE49-F238E27FC236}">
                <a16:creationId xmlns:a16="http://schemas.microsoft.com/office/drawing/2014/main" id="{85546EAB-CD58-94AF-F14F-F093113ADF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DB6D27F-D9C2-1288-44A9-75AECDE8AEC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E9FE0724-2DE3-44D9-7A17-7E753FE8CC3C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588298" y="2379663"/>
            <a:ext cx="11055562" cy="3451794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ru-RU" err="1"/>
              <a:t>Which</a:t>
            </a:r>
            <a:r>
              <a:rPr lang="ru-RU"/>
              <a:t> </a:t>
            </a:r>
            <a:r>
              <a:rPr lang="ru-RU" err="1"/>
              <a:t>institution</a:t>
            </a:r>
            <a:r>
              <a:rPr lang="ru-RU"/>
              <a:t> </a:t>
            </a:r>
            <a:r>
              <a:rPr lang="ru-RU" err="1"/>
              <a:t>will</a:t>
            </a:r>
            <a:r>
              <a:rPr lang="ru-RU"/>
              <a:t> China </a:t>
            </a:r>
            <a:r>
              <a:rPr lang="ru-RU" err="1"/>
              <a:t>rely</a:t>
            </a:r>
            <a:r>
              <a:rPr lang="ru-RU"/>
              <a:t> </a:t>
            </a:r>
            <a:r>
              <a:rPr lang="ru-RU" err="1"/>
              <a:t>on</a:t>
            </a:r>
            <a:r>
              <a:rPr lang="ru-RU"/>
              <a:t> </a:t>
            </a:r>
            <a:r>
              <a:rPr lang="ru-RU" err="1"/>
              <a:t>to</a:t>
            </a:r>
            <a:r>
              <a:rPr lang="ru-RU"/>
              <a:t> </a:t>
            </a:r>
            <a:r>
              <a:rPr lang="ru-RU" err="1"/>
              <a:t>implement</a:t>
            </a:r>
            <a:r>
              <a:rPr lang="ru-RU"/>
              <a:t> Arctic </a:t>
            </a:r>
            <a:r>
              <a:rPr lang="ru-RU" err="1"/>
              <a:t>policy</a:t>
            </a:r>
            <a:r>
              <a:rPr lang="ru-RU"/>
              <a:t>?</a:t>
            </a:r>
          </a:p>
          <a:p>
            <a:endParaRPr lang="ru-RU"/>
          </a:p>
          <a:p>
            <a:r>
              <a:rPr lang="ru-RU"/>
              <a:t>Legal </a:t>
            </a:r>
            <a:r>
              <a:rPr lang="ru-RU" err="1"/>
              <a:t>status</a:t>
            </a:r>
            <a:r>
              <a:rPr lang="ru-RU"/>
              <a:t>?</a:t>
            </a:r>
          </a:p>
          <a:p>
            <a:endParaRPr lang="ru-RU"/>
          </a:p>
          <a:p>
            <a:r>
              <a:rPr lang="ru-RU"/>
              <a:t>Future </a:t>
            </a:r>
            <a:r>
              <a:rPr lang="ru-RU" err="1"/>
              <a:t>of</a:t>
            </a:r>
            <a:r>
              <a:rPr lang="ru-RU"/>
              <a:t> </a:t>
            </a:r>
            <a:r>
              <a:rPr lang="ru-RU" err="1"/>
              <a:t>cooperation</a:t>
            </a:r>
            <a:r>
              <a:rPr lang="ru-RU"/>
              <a:t> </a:t>
            </a:r>
            <a:r>
              <a:rPr lang="ru-RU" err="1"/>
              <a:t>with</a:t>
            </a:r>
            <a:r>
              <a:rPr lang="ru-RU"/>
              <a:t> Russia?</a:t>
            </a:r>
          </a:p>
          <a:p>
            <a:endParaRPr lang="ru-RU"/>
          </a:p>
          <a:p>
            <a:endParaRPr lang="ru-RU"/>
          </a:p>
        </p:txBody>
      </p:sp>
      <p:sp>
        <p:nvSpPr>
          <p:cNvPr id="7" name="Текст 6">
            <a:extLst>
              <a:ext uri="{FF2B5EF4-FFF2-40B4-BE49-F238E27FC236}">
                <a16:creationId xmlns:a16="http://schemas.microsoft.com/office/drawing/2014/main" id="{A2F9DDF8-8DA8-9D11-2E09-5AE000D7ACF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Заголовок 7">
            <a:extLst>
              <a:ext uri="{FF2B5EF4-FFF2-40B4-BE49-F238E27FC236}">
                <a16:creationId xmlns:a16="http://schemas.microsoft.com/office/drawing/2014/main" id="{68FF86C0-05EB-3699-AB17-B9FDC547E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err="1"/>
              <a:t>Prospects</a:t>
            </a:r>
          </a:p>
        </p:txBody>
      </p:sp>
    </p:spTree>
    <p:extLst>
      <p:ext uri="{BB962C8B-B14F-4D97-AF65-F5344CB8AC3E}">
        <p14:creationId xmlns:p14="http://schemas.microsoft.com/office/powerpoint/2010/main" val="3672629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669607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Стандартная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336</Words>
  <Application>Microsoft Office PowerPoint</Application>
  <PresentationFormat>Широкоэкранный</PresentationFormat>
  <Paragraphs>64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6" baseType="lpstr">
      <vt:lpstr>Aptos</vt:lpstr>
      <vt:lpstr>Aptos Display</vt:lpstr>
      <vt:lpstr>Arial</vt:lpstr>
      <vt:lpstr>Calibri</vt:lpstr>
      <vt:lpstr>Calibri Light</vt:lpstr>
      <vt:lpstr>HSE Sans</vt:lpstr>
      <vt:lpstr>Тема Office</vt:lpstr>
      <vt:lpstr>China's Discourse Power in the Arctic</vt:lpstr>
      <vt:lpstr>Context: the problem of "China threat" concept</vt:lpstr>
      <vt:lpstr>What is discourse power?</vt:lpstr>
      <vt:lpstr>Discourse power components</vt:lpstr>
      <vt:lpstr>Case 1. China and BRICS</vt:lpstr>
      <vt:lpstr>Case 2. China's Arctic Policy: legitimation strategy?</vt:lpstr>
      <vt:lpstr>Is there discursive pressure on China?</vt:lpstr>
      <vt:lpstr>Prospects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China's Discourse Power in the Arctic</dc:title>
  <dc:creator>Ирина</dc:creator>
  <cp:lastModifiedBy>Ирина</cp:lastModifiedBy>
  <cp:revision>1</cp:revision>
  <dcterms:created xsi:type="dcterms:W3CDTF">2024-11-08T00:51:29Z</dcterms:created>
  <dcterms:modified xsi:type="dcterms:W3CDTF">2024-11-20T15:20:48Z</dcterms:modified>
</cp:coreProperties>
</file>