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2" r:id="rId6"/>
    <p:sldId id="271" r:id="rId7"/>
    <p:sldId id="275" r:id="rId8"/>
    <p:sldId id="273" r:id="rId9"/>
    <p:sldId id="274" r:id="rId10"/>
    <p:sldId id="270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7" r:id="rId22"/>
    <p:sldId id="278" r:id="rId23"/>
    <p:sldId id="276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25">
          <p15:clr>
            <a:srgbClr val="A4A3A4"/>
          </p15:clr>
        </p15:guide>
        <p15:guide id="2" pos="1209">
          <p15:clr>
            <a:srgbClr val="A4A3A4"/>
          </p15:clr>
        </p15:guide>
        <p15:guide id="3" pos="2955">
          <p15:clr>
            <a:srgbClr val="A4A3A4"/>
          </p15:clr>
        </p15:guide>
        <p15:guide id="4" pos="2071">
          <p15:clr>
            <a:srgbClr val="A4A3A4"/>
          </p15:clr>
        </p15:guide>
        <p15:guide id="5" pos="3840">
          <p15:clr>
            <a:srgbClr val="A4A3A4"/>
          </p15:clr>
        </p15:guide>
        <p15:guide id="6" pos="4702">
          <p15:clr>
            <a:srgbClr val="A4A3A4"/>
          </p15:clr>
        </p15:guide>
        <p15:guide id="7" pos="5586">
          <p15:clr>
            <a:srgbClr val="A4A3A4"/>
          </p15:clr>
        </p15:guide>
        <p15:guide id="8" pos="7333">
          <p15:clr>
            <a:srgbClr val="A4A3A4"/>
          </p15:clr>
        </p15:guide>
        <p15:guide id="9" orient="horz" pos="3952">
          <p15:clr>
            <a:srgbClr val="A4A3A4"/>
          </p15:clr>
        </p15:guide>
        <p15:guide id="10" pos="6471">
          <p15:clr>
            <a:srgbClr val="A4A3A4"/>
          </p15:clr>
        </p15:guide>
        <p15:guide id="11" orient="horz" pos="9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b72f1e8f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31b72f1e8f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a3370302b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31a3370302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a3370302b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31a3370302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1a3370302b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31a3370302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a3370302b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31a3370302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a3370302b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31a337030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a3370302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31a337030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1b898e8bf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1b898e8bf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31b898e8bf4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1a87ce059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31a87ce05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9b95d112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19b95d11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a87ce059b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1a87ce059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b72f1e8f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1b72f1e8f6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31b72f1e8f6_1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b72f1e8f6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1b72f1e8f6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31b72f1e8f6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b898e8bf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1b898e8bf4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31b898e8bf4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1b898e8b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1b898e8bf4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31b898e8bf4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19b95d112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19b95d1124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319b95d1124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1b898e8bf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1b898e8bf4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31b898e8bf4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A blue circle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59" y="962173"/>
            <a:ext cx="886499" cy="88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"/>
          <p:cNvCxnSpPr/>
          <p:nvPr/>
        </p:nvCxnSpPr>
        <p:spPr>
          <a:xfrm>
            <a:off x="6090212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2"/>
          <p:cNvCxnSpPr/>
          <p:nvPr/>
        </p:nvCxnSpPr>
        <p:spPr>
          <a:xfrm>
            <a:off x="8642581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2"/>
          <p:cNvCxnSpPr/>
          <p:nvPr/>
        </p:nvCxnSpPr>
        <p:spPr>
          <a:xfrm>
            <a:off x="11179047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027967" y="2404670"/>
            <a:ext cx="7634059" cy="19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4300"/>
              <a:buFont typeface="Arial"/>
              <a:buNone/>
              <a:defRPr sz="4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4"/>
          </p:nvPr>
        </p:nvSpPr>
        <p:spPr>
          <a:xfrm>
            <a:off x="1027967" y="4824914"/>
            <a:ext cx="7625267" cy="65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вет">
  <p:cSld name="цв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11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11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11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11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11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11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1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585899" y="1447790"/>
            <a:ext cx="432253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body" idx="4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_2">
  <p:cSld name="чистый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12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9" name="Google Shape;169;p12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2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2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" name="Google Shape;172;p12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">
  <p:cSld name="чист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A20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3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3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3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30;p3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3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3"/>
          <p:cNvSpPr>
            <a:spLocks noGrp="1"/>
          </p:cNvSpPr>
          <p:nvPr>
            <p:ph type="pic" idx="2"/>
          </p:nvPr>
        </p:nvSpPr>
        <p:spPr>
          <a:xfrm>
            <a:off x="6684653" y="1447790"/>
            <a:ext cx="4325167" cy="4325107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4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41;p4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42;p4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4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44;p4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7971" cy="374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3">
  <p:cSld name="Текст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5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53;p5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54;p5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5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Google Shape;56;p5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3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4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5"/>
          </p:nvPr>
        </p:nvSpPr>
        <p:spPr>
          <a:xfrm>
            <a:off x="6259892" y="2379663"/>
            <a:ext cx="5383968" cy="345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3200"/>
              <a:buFont typeface="Arial"/>
              <a:buNone/>
              <a:defRPr sz="3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6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1">
  <p:cSld name="График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6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" name="Google Shape;67;p6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" name="Google Shape;68;p6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6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6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6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585899" y="1447790"/>
            <a:ext cx="432253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body" idx="4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body" idx="5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>
            <a:spLocks noGrp="1"/>
          </p:cNvSpPr>
          <p:nvPr>
            <p:ph type="chart" idx="6"/>
          </p:nvPr>
        </p:nvSpPr>
        <p:spPr>
          <a:xfrm>
            <a:off x="5272097" y="1447790"/>
            <a:ext cx="6371768" cy="428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2">
  <p:cSld name="График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7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" name="Google Shape;81;p7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7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7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7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7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4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>
            <a:spLocks noGrp="1"/>
          </p:cNvSpPr>
          <p:nvPr>
            <p:ph type="chart" idx="5"/>
          </p:nvPr>
        </p:nvSpPr>
        <p:spPr>
          <a:xfrm>
            <a:off x="5272097" y="1447790"/>
            <a:ext cx="6371768" cy="428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6"/>
          </p:nvPr>
        </p:nvSpPr>
        <p:spPr>
          <a:xfrm>
            <a:off x="585788" y="1447064"/>
            <a:ext cx="4322762" cy="70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None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body" idx="7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фры">
  <p:cSld name="Цифры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8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8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" name="Google Shape;96;p8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" name="Google Shape;97;p8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" name="Google Shape;98;p8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8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8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body" idx="4"/>
          </p:nvPr>
        </p:nvSpPr>
        <p:spPr>
          <a:xfrm>
            <a:off x="575076" y="4103994"/>
            <a:ext cx="2758143" cy="1569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8"/>
          <p:cNvSpPr txBox="1">
            <a:spLocks noGrp="1"/>
          </p:cNvSpPr>
          <p:nvPr>
            <p:ph type="body" idx="5"/>
          </p:nvPr>
        </p:nvSpPr>
        <p:spPr>
          <a:xfrm>
            <a:off x="4047007" y="4103994"/>
            <a:ext cx="2757612" cy="1569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body" idx="6"/>
          </p:nvPr>
        </p:nvSpPr>
        <p:spPr>
          <a:xfrm>
            <a:off x="7518938" y="4103994"/>
            <a:ext cx="2757612" cy="1569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body" idx="7"/>
          </p:nvPr>
        </p:nvSpPr>
        <p:spPr>
          <a:xfrm>
            <a:off x="575076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latin typeface="Arial"/>
                <a:ea typeface="Arial"/>
                <a:cs typeface="Arial"/>
                <a:sym typeface="Arial"/>
              </a:defRPr>
            </a:lvl1pPr>
            <a:lvl2pPr marL="914400" lvl="1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8"/>
          </p:nvPr>
        </p:nvSpPr>
        <p:spPr>
          <a:xfrm>
            <a:off x="4047007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latin typeface="Arial"/>
                <a:ea typeface="Arial"/>
                <a:cs typeface="Arial"/>
                <a:sym typeface="Arial"/>
              </a:defRPr>
            </a:lvl1pPr>
            <a:lvl2pPr marL="914400" lvl="1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body" idx="9"/>
          </p:nvPr>
        </p:nvSpPr>
        <p:spPr>
          <a:xfrm>
            <a:off x="7518938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latin typeface="Arial"/>
                <a:ea typeface="Arial"/>
                <a:cs typeface="Arial"/>
                <a:sym typeface="Arial"/>
              </a:defRPr>
            </a:lvl1pPr>
            <a:lvl2pPr marL="914400" lvl="1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838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1">
  <p:cSld name="Таблица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9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9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" name="Google Shape;113;p9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9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" name="Google Shape;115;p9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6" name="Google Shape;116;p9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body" idx="4"/>
          </p:nvPr>
        </p:nvSpPr>
        <p:spPr>
          <a:xfrm>
            <a:off x="585787" y="1447065"/>
            <a:ext cx="11058065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None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5"/>
          </p:nvPr>
        </p:nvSpPr>
        <p:spPr>
          <a:xfrm>
            <a:off x="585788" y="5739189"/>
            <a:ext cx="6824303" cy="70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2">
  <p:cSld name="Таблица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0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10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10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10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10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10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0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0"/>
          <p:cNvSpPr txBox="1">
            <a:spLocks noGrp="1"/>
          </p:cNvSpPr>
          <p:nvPr>
            <p:ph type="body" idx="4"/>
          </p:nvPr>
        </p:nvSpPr>
        <p:spPr>
          <a:xfrm>
            <a:off x="585787" y="1447064"/>
            <a:ext cx="7617877" cy="53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None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0"/>
          <p:cNvSpPr txBox="1">
            <a:spLocks noGrp="1"/>
          </p:cNvSpPr>
          <p:nvPr>
            <p:ph type="body" idx="5"/>
          </p:nvPr>
        </p:nvSpPr>
        <p:spPr>
          <a:xfrm>
            <a:off x="585788" y="5739189"/>
            <a:ext cx="6824303" cy="70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6"/>
          </p:nvPr>
        </p:nvSpPr>
        <p:spPr>
          <a:xfrm>
            <a:off x="8686807" y="2208363"/>
            <a:ext cx="2930666" cy="257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"/>
          <p:cNvSpPr txBox="1">
            <a:spLocks noGrp="1"/>
          </p:cNvSpPr>
          <p:nvPr>
            <p:ph type="title"/>
          </p:nvPr>
        </p:nvSpPr>
        <p:spPr>
          <a:xfrm>
            <a:off x="2442390" y="2404670"/>
            <a:ext cx="7634100" cy="1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Arial"/>
              <a:buNone/>
            </a:pPr>
            <a:r>
              <a:rPr lang="en-US"/>
              <a:t>Международная политическая конъюнктура как переменная для сотрудничества БРИКС в Арктике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4"/>
          <p:cNvSpPr txBox="1">
            <a:spLocks noGrp="1"/>
          </p:cNvSpPr>
          <p:nvPr>
            <p:ph type="body" idx="1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4"/>
          <p:cNvSpPr txBox="1">
            <a:spLocks noGrp="1"/>
          </p:cNvSpPr>
          <p:nvPr>
            <p:ph type="body" idx="2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4"/>
          <p:cNvSpPr txBox="1">
            <a:spLocks noGrp="1"/>
          </p:cNvSpPr>
          <p:nvPr>
            <p:ph type="body" idx="3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2664350" y="4944275"/>
            <a:ext cx="74121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М. Майоров, Х. Набиев, Д. Попов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8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8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Канада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8"/>
          <p:cNvSpPr txBox="1">
            <a:spLocks noGrp="1"/>
          </p:cNvSpPr>
          <p:nvPr>
            <p:ph type="body" idx="3"/>
          </p:nvPr>
        </p:nvSpPr>
        <p:spPr>
          <a:xfrm>
            <a:off x="585900" y="2379676"/>
            <a:ext cx="110580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 dirty="0"/>
              <a:t>Китай </a:t>
            </a:r>
            <a:r>
              <a:rPr lang="en-US" sz="1800" dirty="0" err="1"/>
              <a:t>также</a:t>
            </a:r>
            <a:r>
              <a:rPr lang="en-US" sz="1800" dirty="0"/>
              <a:t> </a:t>
            </a:r>
            <a:r>
              <a:rPr lang="en-US" sz="1800" dirty="0" err="1"/>
              <a:t>активно</a:t>
            </a:r>
            <a:r>
              <a:rPr lang="en-US" sz="1800" dirty="0"/>
              <a:t> </a:t>
            </a:r>
            <a:r>
              <a:rPr lang="en-US" sz="1800" dirty="0" err="1"/>
              <a:t>инвестировал</a:t>
            </a:r>
            <a:r>
              <a:rPr lang="en-US" sz="1800" dirty="0"/>
              <a:t> в </a:t>
            </a:r>
            <a:r>
              <a:rPr lang="en-US" sz="1800" dirty="0" err="1"/>
              <a:t>инфраструктуру</a:t>
            </a:r>
            <a:r>
              <a:rPr lang="en-US" sz="1800" dirty="0"/>
              <a:t> в </a:t>
            </a:r>
            <a:r>
              <a:rPr lang="en-US" sz="1800" dirty="0" err="1"/>
              <a:t>Канаде</a:t>
            </a:r>
            <a:r>
              <a:rPr lang="en-US" sz="1800" dirty="0"/>
              <a:t> с 2008 г., в </a:t>
            </a:r>
            <a:r>
              <a:rPr lang="en-US" sz="1800" dirty="0" err="1"/>
              <a:t>основном</a:t>
            </a:r>
            <a:r>
              <a:rPr lang="en-US" sz="1800" dirty="0"/>
              <a:t> </a:t>
            </a:r>
            <a:r>
              <a:rPr lang="en-US" sz="1800" dirty="0" err="1"/>
              <a:t>сотрудничали</a:t>
            </a:r>
            <a:r>
              <a:rPr lang="en-US" sz="1800" dirty="0"/>
              <a:t> в </a:t>
            </a:r>
            <a:r>
              <a:rPr lang="en-US" sz="1800" dirty="0" err="1"/>
              <a:t>сфере</a:t>
            </a:r>
            <a:r>
              <a:rPr lang="en-US" sz="1800" dirty="0"/>
              <a:t> </a:t>
            </a:r>
            <a:r>
              <a:rPr lang="en-US" sz="1800" dirty="0" err="1"/>
              <a:t>добычи</a:t>
            </a:r>
            <a:r>
              <a:rPr lang="en-US" sz="1800" dirty="0"/>
              <a:t> </a:t>
            </a:r>
            <a:r>
              <a:rPr lang="en-US" sz="1800" dirty="0" err="1"/>
              <a:t>полезных</a:t>
            </a:r>
            <a:r>
              <a:rPr lang="en-US" sz="1800" dirty="0"/>
              <a:t> </a:t>
            </a:r>
            <a:r>
              <a:rPr lang="en-US" sz="1800" dirty="0" err="1"/>
              <a:t>ископаемых</a:t>
            </a:r>
            <a:endParaRPr sz="1800" dirty="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 err="1"/>
              <a:t>Ухудшение</a:t>
            </a:r>
            <a:r>
              <a:rPr lang="en-US" sz="1800" dirty="0"/>
              <a:t> </a:t>
            </a:r>
            <a:r>
              <a:rPr lang="en-US" sz="1800" dirty="0" err="1"/>
              <a:t>политических</a:t>
            </a:r>
            <a:r>
              <a:rPr lang="en-US" sz="1800" dirty="0"/>
              <a:t> </a:t>
            </a:r>
            <a:r>
              <a:rPr lang="en-US" sz="1800" dirty="0" err="1"/>
              <a:t>отношений</a:t>
            </a:r>
            <a:r>
              <a:rPr lang="en-US" sz="1800" dirty="0"/>
              <a:t> </a:t>
            </a:r>
            <a:r>
              <a:rPr lang="en-US" sz="1800" dirty="0" err="1"/>
              <a:t>между</a:t>
            </a:r>
            <a:r>
              <a:rPr lang="en-US" sz="1800" dirty="0"/>
              <a:t> </a:t>
            </a:r>
            <a:r>
              <a:rPr lang="en-US" sz="1800" dirty="0" err="1"/>
              <a:t>странами</a:t>
            </a:r>
            <a:r>
              <a:rPr lang="en-US" sz="1800" dirty="0"/>
              <a:t> (</a:t>
            </a:r>
            <a:r>
              <a:rPr lang="en-US" sz="1800" dirty="0" err="1"/>
              <a:t>арест</a:t>
            </a:r>
            <a:r>
              <a:rPr lang="en-US" sz="1800" dirty="0"/>
              <a:t> </a:t>
            </a:r>
            <a:r>
              <a:rPr lang="en-US" sz="1800" dirty="0" err="1"/>
              <a:t>Мэн</a:t>
            </a:r>
            <a:r>
              <a:rPr lang="en-US" sz="1800" dirty="0"/>
              <a:t> </a:t>
            </a:r>
            <a:r>
              <a:rPr lang="en-US" sz="1800" dirty="0" err="1"/>
              <a:t>Ваньчжоу</a:t>
            </a:r>
            <a:r>
              <a:rPr lang="en-US" sz="1800" dirty="0"/>
              <a:t>, </a:t>
            </a:r>
            <a:r>
              <a:rPr lang="en-US" sz="1800" dirty="0" err="1"/>
              <a:t>участие</a:t>
            </a:r>
            <a:r>
              <a:rPr lang="en-US" sz="1800" dirty="0"/>
              <a:t> в </a:t>
            </a:r>
            <a:r>
              <a:rPr lang="en-US" sz="1800" dirty="0" err="1"/>
              <a:t>учениях</a:t>
            </a:r>
            <a:r>
              <a:rPr lang="en-US" sz="1800" dirty="0"/>
              <a:t> в ЮКМ) </a:t>
            </a:r>
            <a:r>
              <a:rPr lang="en-US" sz="1800" dirty="0" err="1"/>
              <a:t>отразилось</a:t>
            </a:r>
            <a:r>
              <a:rPr lang="en-US" sz="1800" dirty="0"/>
              <a:t> и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экономическое</a:t>
            </a:r>
            <a:r>
              <a:rPr lang="en-US" sz="1800" dirty="0"/>
              <a:t> и </a:t>
            </a:r>
            <a:r>
              <a:rPr lang="en-US" sz="1800" dirty="0" err="1"/>
              <a:t>инвестиционное</a:t>
            </a:r>
            <a:r>
              <a:rPr lang="en-US" sz="1800" dirty="0"/>
              <a:t> </a:t>
            </a:r>
            <a:r>
              <a:rPr lang="en-US" sz="1800" dirty="0" err="1"/>
              <a:t>сотрудничество</a:t>
            </a:r>
            <a:endParaRPr sz="1800" dirty="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 err="1"/>
              <a:t>Как</a:t>
            </a:r>
            <a:r>
              <a:rPr lang="en-US" sz="1800" dirty="0"/>
              <a:t> и в </a:t>
            </a:r>
            <a:r>
              <a:rPr lang="en-US" sz="1800" dirty="0" err="1"/>
              <a:t>странах</a:t>
            </a:r>
            <a:r>
              <a:rPr lang="en-US" sz="1800" dirty="0"/>
              <a:t> </a:t>
            </a:r>
            <a:r>
              <a:rPr lang="en-US" sz="1800" dirty="0" err="1"/>
              <a:t>Северной</a:t>
            </a:r>
            <a:r>
              <a:rPr lang="en-US" sz="1800" dirty="0"/>
              <a:t> </a:t>
            </a:r>
            <a:r>
              <a:rPr lang="en-US" sz="1800" dirty="0" err="1"/>
              <a:t>Европы</a:t>
            </a:r>
            <a:r>
              <a:rPr lang="en-US" sz="1800" dirty="0"/>
              <a:t> в </a:t>
            </a:r>
            <a:r>
              <a:rPr lang="en-US" sz="1800" dirty="0" err="1"/>
              <a:t>Канаде</a:t>
            </a:r>
            <a:r>
              <a:rPr lang="en-US" sz="1800" dirty="0"/>
              <a:t> </a:t>
            </a:r>
            <a:r>
              <a:rPr lang="en-US" sz="1800" dirty="0" err="1"/>
              <a:t>началась</a:t>
            </a:r>
            <a:r>
              <a:rPr lang="en-US" sz="1800" dirty="0"/>
              <a:t> </a:t>
            </a:r>
            <a:r>
              <a:rPr lang="en-US" sz="1800" dirty="0" err="1"/>
              <a:t>серия</a:t>
            </a:r>
            <a:r>
              <a:rPr lang="en-US" sz="1800" dirty="0"/>
              <a:t> </a:t>
            </a:r>
            <a:r>
              <a:rPr lang="en-US" sz="1800" dirty="0" err="1"/>
              <a:t>отказов</a:t>
            </a:r>
            <a:r>
              <a:rPr lang="en-US" sz="1800" dirty="0"/>
              <a:t> </a:t>
            </a:r>
            <a:r>
              <a:rPr lang="en-US" sz="1800" dirty="0" err="1"/>
              <a:t>от</a:t>
            </a:r>
            <a:r>
              <a:rPr lang="en-US" sz="1800" dirty="0"/>
              <a:t> </a:t>
            </a:r>
            <a:r>
              <a:rPr lang="en-US" sz="1800" dirty="0" err="1"/>
              <a:t>крупных</a:t>
            </a:r>
            <a:r>
              <a:rPr lang="en-US" sz="1800" dirty="0"/>
              <a:t> </a:t>
            </a:r>
            <a:r>
              <a:rPr lang="en-US" sz="1800" dirty="0" err="1"/>
              <a:t>проектов</a:t>
            </a:r>
            <a:r>
              <a:rPr lang="en-US" sz="1800" dirty="0"/>
              <a:t> с </a:t>
            </a:r>
            <a:r>
              <a:rPr lang="en-US" sz="1800" dirty="0" err="1"/>
              <a:t>участием</a:t>
            </a:r>
            <a:r>
              <a:rPr lang="en-US" sz="1800" dirty="0"/>
              <a:t> </a:t>
            </a:r>
            <a:r>
              <a:rPr lang="en-US" sz="1800" dirty="0" err="1"/>
              <a:t>китайских</a:t>
            </a:r>
            <a:r>
              <a:rPr lang="en-US" sz="1800" dirty="0"/>
              <a:t> </a:t>
            </a:r>
            <a:r>
              <a:rPr lang="en-US" sz="1800" dirty="0" err="1"/>
              <a:t>компаний</a:t>
            </a:r>
            <a:r>
              <a:rPr lang="en-US" sz="1800" dirty="0"/>
              <a:t>. </a:t>
            </a:r>
            <a:r>
              <a:rPr lang="en-US" sz="1800" dirty="0" err="1"/>
              <a:t>Наиболее</a:t>
            </a:r>
            <a:r>
              <a:rPr lang="en-US" sz="1800" dirty="0"/>
              <a:t> </a:t>
            </a:r>
            <a:r>
              <a:rPr lang="en-US" sz="1800" dirty="0" err="1"/>
              <a:t>яркие</a:t>
            </a:r>
            <a:r>
              <a:rPr lang="en-US" sz="1800" dirty="0"/>
              <a:t> </a:t>
            </a:r>
            <a:r>
              <a:rPr lang="en-US" sz="1800" dirty="0" err="1"/>
              <a:t>примеры</a:t>
            </a:r>
            <a:r>
              <a:rPr lang="en-US" sz="1800" dirty="0"/>
              <a:t>:</a:t>
            </a:r>
            <a:endParaRPr sz="1800" dirty="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В 2020 г. </a:t>
            </a:r>
            <a:r>
              <a:rPr lang="en-US" sz="1800" dirty="0" err="1"/>
              <a:t>правительство</a:t>
            </a:r>
            <a:r>
              <a:rPr lang="en-US" sz="1800" dirty="0"/>
              <a:t> </a:t>
            </a:r>
            <a:r>
              <a:rPr lang="en-US" sz="1800" dirty="0" err="1"/>
              <a:t>Канады</a:t>
            </a:r>
            <a:r>
              <a:rPr lang="en-US" sz="1800" dirty="0"/>
              <a:t> </a:t>
            </a:r>
            <a:r>
              <a:rPr lang="en-US" sz="1800" dirty="0" err="1"/>
              <a:t>заблокировало</a:t>
            </a:r>
            <a:r>
              <a:rPr lang="en-US" sz="1800" dirty="0"/>
              <a:t> </a:t>
            </a:r>
            <a:r>
              <a:rPr lang="en-US" sz="1800" dirty="0" err="1"/>
              <a:t>приобретение</a:t>
            </a:r>
            <a:r>
              <a:rPr lang="en-US" sz="1800" dirty="0"/>
              <a:t> </a:t>
            </a:r>
            <a:r>
              <a:rPr lang="en-US" sz="1800" dirty="0" err="1"/>
              <a:t>канадской</a:t>
            </a:r>
            <a:r>
              <a:rPr lang="en-US" sz="1800" dirty="0"/>
              <a:t> </a:t>
            </a:r>
            <a:r>
              <a:rPr lang="en-US" sz="1800" dirty="0" err="1"/>
              <a:t>золотодобывающей</a:t>
            </a:r>
            <a:r>
              <a:rPr lang="en-US" sz="1800" dirty="0"/>
              <a:t> </a:t>
            </a:r>
            <a:r>
              <a:rPr lang="en-US" sz="1800" dirty="0" err="1"/>
              <a:t>компании</a:t>
            </a:r>
            <a:r>
              <a:rPr lang="en-US" sz="1800" dirty="0"/>
              <a:t> TMAC </a:t>
            </a:r>
            <a:r>
              <a:rPr lang="en-US" sz="1800" dirty="0" err="1"/>
              <a:t>китайской</a:t>
            </a:r>
            <a:r>
              <a:rPr lang="en-US" sz="1800" dirty="0"/>
              <a:t> Shandong Gold </a:t>
            </a:r>
            <a:r>
              <a:rPr lang="en-US" sz="1800" dirty="0" err="1"/>
              <a:t>ссылаясь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Национальный</a:t>
            </a:r>
            <a:r>
              <a:rPr lang="en-US" sz="1800" dirty="0"/>
              <a:t> </a:t>
            </a:r>
            <a:r>
              <a:rPr lang="en-US" sz="1800" dirty="0" err="1"/>
              <a:t>закон</a:t>
            </a:r>
            <a:r>
              <a:rPr lang="en-US" sz="1800" dirty="0"/>
              <a:t> </a:t>
            </a:r>
            <a:r>
              <a:rPr lang="en-US" sz="1800" dirty="0" err="1"/>
              <a:t>об</a:t>
            </a:r>
            <a:r>
              <a:rPr lang="en-US" sz="1800" dirty="0"/>
              <a:t> </a:t>
            </a:r>
            <a:r>
              <a:rPr lang="en-US" sz="1800" dirty="0" err="1"/>
              <a:t>инвестициях</a:t>
            </a:r>
            <a:endParaRPr sz="1800" dirty="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 err="1"/>
              <a:t>Также</a:t>
            </a:r>
            <a:r>
              <a:rPr lang="en-US" sz="1800" dirty="0"/>
              <a:t> </a:t>
            </a:r>
            <a:r>
              <a:rPr lang="en-US" sz="1800" dirty="0" err="1"/>
              <a:t>отказались</a:t>
            </a:r>
            <a:r>
              <a:rPr lang="en-US" sz="1800" dirty="0"/>
              <a:t> </a:t>
            </a:r>
            <a:r>
              <a:rPr lang="en-US" sz="1800" dirty="0" err="1"/>
              <a:t>от</a:t>
            </a:r>
            <a:r>
              <a:rPr lang="en-US" sz="1800" dirty="0"/>
              <a:t> </a:t>
            </a:r>
            <a:r>
              <a:rPr lang="en-US" sz="1800" dirty="0" err="1"/>
              <a:t>проекта</a:t>
            </a:r>
            <a:r>
              <a:rPr lang="en-US" sz="1800" dirty="0"/>
              <a:t> </a:t>
            </a:r>
            <a:r>
              <a:rPr lang="en-US" sz="1800" dirty="0" err="1"/>
              <a:t>золотодобывающей</a:t>
            </a:r>
            <a:r>
              <a:rPr lang="en-US" sz="1800" dirty="0"/>
              <a:t> </a:t>
            </a:r>
            <a:r>
              <a:rPr lang="en-US" sz="1800" dirty="0" err="1"/>
              <a:t>шахты</a:t>
            </a:r>
            <a:r>
              <a:rPr lang="en-US" sz="1800" dirty="0"/>
              <a:t> в </a:t>
            </a:r>
            <a:r>
              <a:rPr lang="en-US" sz="1800" dirty="0" err="1"/>
              <a:t>Нунавуте</a:t>
            </a:r>
            <a:r>
              <a:rPr lang="en-US" sz="1800" dirty="0"/>
              <a:t> (</a:t>
            </a:r>
            <a:r>
              <a:rPr lang="en-US" sz="1800" dirty="0" err="1"/>
              <a:t>оценивался</a:t>
            </a:r>
            <a:r>
              <a:rPr lang="en-US" sz="1800" dirty="0"/>
              <a:t> в 150 </a:t>
            </a:r>
            <a:r>
              <a:rPr lang="en-US" sz="1800" dirty="0" err="1"/>
              <a:t>млн</a:t>
            </a:r>
            <a:r>
              <a:rPr lang="en-US" sz="1800" dirty="0"/>
              <a:t> </a:t>
            </a:r>
            <a:r>
              <a:rPr lang="en-US" sz="1800" dirty="0" err="1"/>
              <a:t>долл</a:t>
            </a:r>
            <a:r>
              <a:rPr lang="en-US" sz="1800" dirty="0"/>
              <a:t>). </a:t>
            </a:r>
            <a:r>
              <a:rPr lang="en-US" sz="1800" dirty="0" err="1"/>
              <a:t>Территория</a:t>
            </a:r>
            <a:r>
              <a:rPr lang="en-US" sz="1800" dirty="0"/>
              <a:t> </a:t>
            </a:r>
            <a:r>
              <a:rPr lang="en-US" sz="1800" dirty="0" err="1"/>
              <a:t>шахты</a:t>
            </a:r>
            <a:r>
              <a:rPr lang="en-US" sz="1800" dirty="0"/>
              <a:t> </a:t>
            </a:r>
            <a:r>
              <a:rPr lang="en-US" sz="1800" dirty="0" err="1"/>
              <a:t>расположена</a:t>
            </a:r>
            <a:r>
              <a:rPr lang="en-US" sz="1800" dirty="0"/>
              <a:t> в 100 </a:t>
            </a:r>
            <a:r>
              <a:rPr lang="en-US" sz="1800" dirty="0" err="1"/>
              <a:t>км</a:t>
            </a:r>
            <a:r>
              <a:rPr lang="en-US" sz="1800" dirty="0"/>
              <a:t> </a:t>
            </a:r>
            <a:r>
              <a:rPr lang="en-US" sz="1800" dirty="0" err="1"/>
              <a:t>от</a:t>
            </a:r>
            <a:r>
              <a:rPr lang="en-US" sz="1800" dirty="0"/>
              <a:t> </a:t>
            </a:r>
            <a:r>
              <a:rPr lang="en-US" sz="1800" dirty="0" err="1"/>
              <a:t>станции</a:t>
            </a:r>
            <a:r>
              <a:rPr lang="en-US" sz="1800" dirty="0"/>
              <a:t> </a:t>
            </a:r>
            <a:r>
              <a:rPr lang="en-US" sz="1800" dirty="0" err="1"/>
              <a:t>системы</a:t>
            </a:r>
            <a:r>
              <a:rPr lang="en-US" sz="1800" dirty="0"/>
              <a:t> </a:t>
            </a:r>
            <a:r>
              <a:rPr lang="en-US" sz="1800" dirty="0" err="1"/>
              <a:t>раннего</a:t>
            </a:r>
            <a:r>
              <a:rPr lang="en-US" sz="1800" dirty="0"/>
              <a:t> </a:t>
            </a:r>
            <a:r>
              <a:rPr lang="en-US" sz="1800" dirty="0" err="1"/>
              <a:t>предупреждения</a:t>
            </a:r>
            <a:r>
              <a:rPr lang="en-US" sz="1800" dirty="0"/>
              <a:t> о </a:t>
            </a:r>
            <a:r>
              <a:rPr lang="en-US" sz="1800" dirty="0" err="1"/>
              <a:t>воздушном</a:t>
            </a:r>
            <a:r>
              <a:rPr lang="en-US" sz="1800" dirty="0"/>
              <a:t>/</a:t>
            </a:r>
            <a:r>
              <a:rPr lang="en-US" sz="1800" dirty="0" err="1"/>
              <a:t>ракетном</a:t>
            </a:r>
            <a:r>
              <a:rPr lang="en-US" sz="1800" dirty="0"/>
              <a:t> </a:t>
            </a:r>
            <a:r>
              <a:rPr lang="en-US" sz="1800" dirty="0" err="1"/>
              <a:t>нападении</a:t>
            </a:r>
            <a:r>
              <a:rPr lang="en-US" sz="1800" dirty="0"/>
              <a:t> (</a:t>
            </a:r>
            <a:r>
              <a:rPr lang="en-US" sz="1800" dirty="0" err="1"/>
              <a:t>входит</a:t>
            </a:r>
            <a:r>
              <a:rPr lang="en-US" sz="1800" dirty="0"/>
              <a:t> в NORAD).</a:t>
            </a:r>
            <a:endParaRPr sz="1800" dirty="0"/>
          </a:p>
        </p:txBody>
      </p:sp>
      <p:sp>
        <p:nvSpPr>
          <p:cNvPr id="323" name="Google Shape;323;p28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8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8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Европа: общие замечания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8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7971" cy="374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Выстраивание общей угрозы РФ и КНР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КНР как Россия в прошлом: не повторить ошибок?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Североевропейские страны как «моральные сверхдержавы»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Раскол элит на прагматиков и идеологов?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Близость других стран-членов АС, отсутствие необходимости выстраивать альтернативные площадки с неарктическими странами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Дания: США — ключевой партнёр в Арктике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НО: новая площадка с Канадой для противодействия РФ и КНР (октябрь 2024 г.)</a:t>
            </a:r>
            <a:endParaRPr sz="1800">
              <a:solidFill>
                <a:srgbClr val="0E2D69"/>
              </a:solidFill>
            </a:endParaRPr>
          </a:p>
        </p:txBody>
      </p:sp>
      <p:sp>
        <p:nvSpPr>
          <p:cNvPr id="226" name="Google Shape;226;p18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9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Европа: историческая основа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9"/>
          <p:cNvSpPr txBox="1">
            <a:spLocks noGrp="1"/>
          </p:cNvSpPr>
          <p:nvPr>
            <p:ph type="body" idx="3"/>
          </p:nvPr>
        </p:nvSpPr>
        <p:spPr>
          <a:xfrm>
            <a:off x="585900" y="2379675"/>
            <a:ext cx="58638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Увеличение частоты контактов КНР и СЕ к 2013 г.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Готовность к сотрудничеству КНР и ЕС в 2010-е гг. (особое внимание КНР к ведущим членам ЕС и ЦВЕ)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Переговоры о ЗСТ между Норвегией и КНР и возможные между Швецией и Тайванем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Дания — один из крупнейших инвесторов на Тайвани (первое место в 2020 г.)</a:t>
            </a:r>
            <a:endParaRPr sz="1800">
              <a:solidFill>
                <a:srgbClr val="0E2D69"/>
              </a:solidFill>
            </a:endParaRPr>
          </a:p>
        </p:txBody>
      </p:sp>
      <p:sp>
        <p:nvSpPr>
          <p:cNvPr id="235" name="Google Shape;235;p19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425" y="2088065"/>
            <a:ext cx="3245294" cy="4328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0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0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Европа: экономический аспект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0"/>
          <p:cNvSpPr txBox="1">
            <a:spLocks noGrp="1"/>
          </p:cNvSpPr>
          <p:nvPr>
            <p:ph type="body" idx="3"/>
          </p:nvPr>
        </p:nvSpPr>
        <p:spPr>
          <a:xfrm>
            <a:off x="585900" y="2379675"/>
            <a:ext cx="7141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Инвестиции: 15 млрд долларов СЕ-инвестиций в КНР и 1 млрд китайских инвестиций в СЕ (1/5 от всей Европы)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Ужесточение контроля над иностранными инвестициями в СЕ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Объемы торговли до 50 млрд в 2024 г.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Форум торгово-экономического сотрудничества "Китай -- Северная Европа" 2024 года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Отсутствие значимых совместных проектов в области инфраструктуры в Арктике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Политизация экономических проектов (Equinor) и роль США (аэропорт в Гренландии)</a:t>
            </a:r>
            <a:endParaRPr sz="1800">
              <a:solidFill>
                <a:srgbClr val="0E2D69"/>
              </a:solidFill>
            </a:endParaRPr>
          </a:p>
        </p:txBody>
      </p:sp>
      <p:sp>
        <p:nvSpPr>
          <p:cNvPr id="245" name="Google Shape;245;p20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4725" y="5080725"/>
            <a:ext cx="2305150" cy="153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138" y="2649200"/>
            <a:ext cx="3854325" cy="256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1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1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Европа: место в арктических стратегиях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1"/>
          <p:cNvSpPr txBox="1">
            <a:spLocks noGrp="1"/>
          </p:cNvSpPr>
          <p:nvPr>
            <p:ph type="body" idx="3"/>
          </p:nvPr>
        </p:nvSpPr>
        <p:spPr>
          <a:xfrm>
            <a:off x="585900" y="2379675"/>
            <a:ext cx="68784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Документы приняты до 2021 г. и не корректировались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КНР как ключевое неарктическое государство (или ЕС?)</a:t>
            </a:r>
            <a:endParaRPr sz="1800">
              <a:solidFill>
                <a:srgbClr val="0E2D69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800"/>
              <a:buChar char="❖"/>
            </a:pPr>
            <a:r>
              <a:rPr lang="en-US" sz="1800" i="1">
                <a:solidFill>
                  <a:srgbClr val="0E2D69"/>
                </a:solidFill>
              </a:rPr>
              <a:t>В 2013 году КНР был предоставлен статус наблюдателя в АС. Норвегия поддерживает сотрудничество с КНР и другими неарктическими государствами на основе уважения международного права и в рамках существующих структур сотрудничества.</a:t>
            </a:r>
            <a:endParaRPr sz="1800" i="1">
              <a:solidFill>
                <a:srgbClr val="0E2D69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800"/>
              <a:buChar char="❖"/>
            </a:pPr>
            <a:r>
              <a:rPr lang="en-US" sz="1800" i="1">
                <a:solidFill>
                  <a:srgbClr val="0E2D69"/>
                </a:solidFill>
              </a:rPr>
              <a:t>Королевство Дания поддерживает соответствующие пожелания о предоставлении статуса наблюдателя в АС КНР, Японии и РК</a:t>
            </a:r>
            <a:endParaRPr sz="1800" i="1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Тенденция к представлению КНР экономической угрозы в противовес военной угрозе со стороны РФ (случай Латвии)</a:t>
            </a:r>
            <a:endParaRPr sz="1800">
              <a:solidFill>
                <a:srgbClr val="0E2D69"/>
              </a:solidFill>
            </a:endParaRPr>
          </a:p>
        </p:txBody>
      </p:sp>
      <p:sp>
        <p:nvSpPr>
          <p:cNvPr id="256" name="Google Shape;256;p21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000" y="2656215"/>
            <a:ext cx="4286250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2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2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Европа: пример Швеции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2"/>
          <p:cNvSpPr txBox="1">
            <a:spLocks noGrp="1"/>
          </p:cNvSpPr>
          <p:nvPr>
            <p:ph type="body" idx="3"/>
          </p:nvPr>
        </p:nvSpPr>
        <p:spPr>
          <a:xfrm>
            <a:off x="585900" y="2136700"/>
            <a:ext cx="60549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E2D69"/>
                </a:solidFill>
              </a:rPr>
              <a:t>Approach to matters relating to China </a:t>
            </a:r>
            <a:r>
              <a:rPr lang="en-US" sz="1800">
                <a:solidFill>
                  <a:srgbClr val="0E2D69"/>
                </a:solidFill>
              </a:rPr>
              <a:t>(сентябрь 2019 г.)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Подчёркивание участия КНР в арктических делах (АС, инвестиции в РФ, Исландии и Гренландии), представления себя околоарктическим государством и увеличение амбиций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Необходимость уделить особое внимание военному сотрудничеству КНР и РФ</a:t>
            </a:r>
            <a:endParaRPr sz="1800">
              <a:solidFill>
                <a:srgbClr val="0E2D6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/>
              <a:t>Отчёт СЭПО </a:t>
            </a:r>
            <a:r>
              <a:rPr lang="en-US" sz="1800"/>
              <a:t>(2024 г.):</a:t>
            </a:r>
            <a:endParaRPr sz="180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Россия и Китай уже проводят угрожающие безопасности мероприятия на севере Швеции. Интерес России в первую очередь связан с военным потенциалом Швеции, в то время как Китай хочет стать новой полярной сверхдержавой</a:t>
            </a:r>
            <a:endParaRPr sz="1800"/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1397" y="2224790"/>
            <a:ext cx="4762500" cy="378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3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85897" y="12191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Европа: пример Финляндии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3"/>
          <p:cNvSpPr txBox="1">
            <a:spLocks noGrp="1"/>
          </p:cNvSpPr>
          <p:nvPr>
            <p:ph type="body" idx="3"/>
          </p:nvPr>
        </p:nvSpPr>
        <p:spPr>
          <a:xfrm>
            <a:off x="341400" y="1783950"/>
            <a:ext cx="115470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E2D69"/>
                </a:solidFill>
              </a:rPr>
              <a:t>Governmental action plan on China (июнь 2021 г.)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Растущая роль Китая в Арктике: усиление геополитической конкуренции в Арктике 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Необходимость проведения (и пересмотра) соответствующей оценки политики безопасности.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Присутствие Китая в Арктическом регионе также растет. Интерес к нему обусловлен его геостратегическим положением, природными ресурсами, а также новыми коммуникационными связями и транспортными маршрутами через Северо-Восточный морской проход.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 b="1">
                <a:solidFill>
                  <a:srgbClr val="0E2D69"/>
                </a:solidFill>
              </a:rPr>
              <a:t>Технологическое развитие</a:t>
            </a:r>
            <a:r>
              <a:rPr lang="en-US" sz="1800">
                <a:solidFill>
                  <a:srgbClr val="0E2D69"/>
                </a:solidFill>
              </a:rPr>
              <a:t> Финляндии, благоприятная для ведения бизнеса среда и опыт работы в Арктике побуждают Китай развивать сотрудничество с Финляндией. Финляндия может предложить практические решения в области социального развития и равенства, управления, охраны окружающей среды и устойчивого развития</a:t>
            </a:r>
            <a:endParaRPr sz="1800">
              <a:solidFill>
                <a:srgbClr val="0E2D69"/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>
                <a:solidFill>
                  <a:srgbClr val="0E2D69"/>
                </a:solidFill>
              </a:rPr>
              <a:t>Помимо Арктики, Китай также является крупным игроком в Антарктике и, как и Финляндия, участником Договора об Антарктике. </a:t>
            </a:r>
            <a:r>
              <a:rPr lang="en-US" sz="1800" b="1">
                <a:solidFill>
                  <a:srgbClr val="0E2D69"/>
                </a:solidFill>
              </a:rPr>
              <a:t>Для Финляндии важно следовать и понимать цели Китая в обоих полярных регионах и стремиться к сотрудничеству в таких ключевых областях, как изменение климата.</a:t>
            </a:r>
            <a:endParaRPr sz="1800" b="1">
              <a:solidFill>
                <a:srgbClr val="0E2D69"/>
              </a:solidFill>
            </a:endParaRPr>
          </a:p>
        </p:txBody>
      </p:sp>
      <p:sp>
        <p:nvSpPr>
          <p:cNvPr id="276" name="Google Shape;276;p23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4"/>
          <p:cNvSpPr txBox="1">
            <a:spLocks noGrp="1"/>
          </p:cNvSpPr>
          <p:nvPr>
            <p:ph type="title"/>
          </p:nvPr>
        </p:nvSpPr>
        <p:spPr>
          <a:xfrm>
            <a:off x="566997" y="1109565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Проблема финансового доверия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80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endParaRPr sz="1800"/>
          </a:p>
        </p:txBody>
      </p:sp>
      <p:sp>
        <p:nvSpPr>
          <p:cNvPr id="285" name="Google Shape;285;p24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275" y="1707162"/>
            <a:ext cx="8922501" cy="473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Семинар НУГ</a:t>
            </a:r>
            <a:endParaRPr dirty="0"/>
          </a:p>
        </p:txBody>
      </p:sp>
      <p:sp>
        <p:nvSpPr>
          <p:cNvPr id="293" name="Google Shape;293;p25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 декабря</a:t>
            </a:r>
            <a:endParaRPr dirty="0"/>
          </a:p>
        </p:txBody>
      </p:sp>
      <p:sp>
        <p:nvSpPr>
          <p:cNvPr id="294" name="Google Shape;294;p25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Финансовая безопасность на Севере</a:t>
            </a:r>
            <a:endParaRPr/>
          </a:p>
        </p:txBody>
      </p:sp>
      <p:sp>
        <p:nvSpPr>
          <p:cNvPr id="295" name="Google Shape;295;p25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8000" cy="37452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Фактор недоверия к китайским инвестициям наблюдается во многих регионах мира, в том числе из-за деятельности местных парламентских политиков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Для стран Северной Европы характерна тактика “тотальной обороны” </a:t>
            </a:r>
            <a:r>
              <a:rPr lang="en-US" sz="2000" b="1"/>
              <a:t>(Total Defence)</a:t>
            </a:r>
            <a:endParaRPr sz="2000" b="1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Этот подход предусматривает обеспечение безопасности в разных сферах с привлечением гражданских лиц. Финансовая безопасность небольших стран является - так или иначе - значимым компонентом тотальной обороны</a:t>
            </a:r>
            <a:endParaRPr sz="2000"/>
          </a:p>
        </p:txBody>
      </p:sp>
      <p:sp>
        <p:nvSpPr>
          <p:cNvPr id="296" name="Google Shape;296;p25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Москва 2024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6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Европа: инвестиции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6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80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С начала 1990-х по начало 2010-х в Дании, Норвегии, Швеции и Финляндии правовое регулирование в сфере ПИИ не было жестким</a:t>
            </a:r>
            <a:endParaRPr sz="2000"/>
          </a:p>
          <a:p>
            <a:pPr marL="28575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Начало начале 2010-х: страны СЕ постепенно начали повышать барьеры входа ПИИ, особенно в сферах промышленности (добывающей/обрабатывающей) транспортной инфраструктуры, недвижимости и т.д. </a:t>
            </a:r>
            <a:r>
              <a:rPr lang="en-US" sz="2000">
                <a:solidFill>
                  <a:srgbClr val="FF0000"/>
                </a:solidFill>
              </a:rPr>
              <a:t>(изменения в режиме ПИИ Финляндии в 2012 с поправками в 2014 и 2020 гг; пересмотр Закона о защите национальной безопасности Швеции в 2021 г.; поправки в режим сделок с недвижимостью Финляндии в 2020 г.; Закон о национальной безопасности Норвегии в 2018 г.; ; Закон о проверке инвестиции в Дании в 2021 г. и т.д.).</a:t>
            </a:r>
            <a:endParaRPr sz="2000">
              <a:solidFill>
                <a:srgbClr val="0E2D69"/>
              </a:solidFill>
            </a:endParaRPr>
          </a:p>
        </p:txBody>
      </p:sp>
      <p:sp>
        <p:nvSpPr>
          <p:cNvPr id="305" name="Google Shape;305;p26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>
            <a:spLocks noGrp="1"/>
          </p:cNvSpPr>
          <p:nvPr>
            <p:ph type="title"/>
          </p:nvPr>
        </p:nvSpPr>
        <p:spPr>
          <a:xfrm>
            <a:off x="3267298" y="1407940"/>
            <a:ext cx="5245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Введение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5"/>
          <p:cNvSpPr txBox="1">
            <a:spLocks noGrp="1"/>
          </p:cNvSpPr>
          <p:nvPr>
            <p:ph type="body" idx="1"/>
          </p:nvPr>
        </p:nvSpPr>
        <p:spPr>
          <a:xfrm>
            <a:off x="585903" y="2379675"/>
            <a:ext cx="10608300" cy="3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40"/>
              <a:t>Рассмотрим:</a:t>
            </a:r>
            <a:endParaRPr sz="2440"/>
          </a:p>
          <a:p>
            <a:pPr marL="457200" lvl="0" indent="-35194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 sz="2100"/>
              <a:t>Изменения в подходе северных стран к арктической проблематике</a:t>
            </a:r>
            <a:endParaRPr sz="2100"/>
          </a:p>
          <a:p>
            <a:pPr marL="457200" lvl="0" indent="-35194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100"/>
              <a:t>Особенности участия внерегиональных игроков</a:t>
            </a:r>
            <a:endParaRPr sz="2100"/>
          </a:p>
          <a:p>
            <a:pPr marL="457200" lvl="0" indent="-35194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100"/>
              <a:t>Влияние рисков взаимодействия в Арктике и восприятие таковых разными акторами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28575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5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5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5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7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7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Северная Европа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7"/>
          <p:cNvSpPr txBox="1">
            <a:spLocks noGrp="1"/>
          </p:cNvSpPr>
          <p:nvPr>
            <p:ph type="body" idx="3"/>
          </p:nvPr>
        </p:nvSpPr>
        <p:spPr>
          <a:xfrm>
            <a:off x="585900" y="2379676"/>
            <a:ext cx="110580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800"/>
              <a:buChar char="•"/>
            </a:pPr>
            <a:r>
              <a:rPr lang="en-US" sz="1800"/>
              <a:t>Законодательные изменения в первую очередь затронули инвестиционное сотрудничество с незападными странами, особенно сильно это отразилось на инвестиционных планах китайских контрагентов</a:t>
            </a:r>
            <a:endParaRPr sz="180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Некоторые нереализованные проекты:</a:t>
            </a:r>
            <a:endParaRPr sz="180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покупка гавани на о. Готланд ивесторами из Гонконга (продана шведским ВС за намного меньшую сумму);</a:t>
            </a:r>
            <a:endParaRPr sz="180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покупка ВПП в Лапландии рядом с крупнейшим артиллерийским полигоном Европы китайскими инвесторами;</a:t>
            </a:r>
            <a:endParaRPr sz="180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туннель Хельсинки-Таллин</a:t>
            </a:r>
            <a:endParaRPr sz="180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инфраструктура для сети 5G в Дании;</a:t>
            </a:r>
            <a:endParaRPr sz="1800"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инфраструктурные проекты в Гренландии</a:t>
            </a:r>
            <a:endParaRPr sz="1800"/>
          </a:p>
        </p:txBody>
      </p:sp>
      <p:sp>
        <p:nvSpPr>
          <p:cNvPr id="314" name="Google Shape;314;p27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Семинар</a:t>
            </a:r>
            <a:r>
              <a:rPr lang="en-US" dirty="0"/>
              <a:t> НУГ</a:t>
            </a:r>
            <a:endParaRPr dirty="0"/>
          </a:p>
        </p:txBody>
      </p:sp>
      <p:sp>
        <p:nvSpPr>
          <p:cNvPr id="392" name="Google Shape;392;p35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</a:t>
            </a:r>
            <a:r>
              <a:rPr lang="en-US" dirty="0" err="1"/>
              <a:t>декабря</a:t>
            </a:r>
            <a:endParaRPr dirty="0"/>
          </a:p>
        </p:txBody>
      </p:sp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Влияние международной политической конъюнктуры на сотрудничество стран БРИКС в Арктике</a:t>
            </a:r>
            <a:endParaRPr/>
          </a:p>
        </p:txBody>
      </p:sp>
      <p:sp>
        <p:nvSpPr>
          <p:cNvPr id="394" name="Google Shape;394;p35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8000" cy="37452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Напряженные отношения со странами Запада привели к тому, что Россия существенно активизировала научно-исследовательское и энергетическое сотрудничество с Китаем в АЗРФ еще в середине 2010-х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Давление на Китай и сворачивание связей со странами СЕ и Канадой делают Россию практически безальтернативным партнером КНР в Арктике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В условиях попытки изолировать Россию в Арктическом совете, особенно в период председательства России в Совете, Москва сделала большую ставку на налаживание связей с неарктическими странами (в основном с партнерами по БРИКС). Это создало почву для формирования нового формата сотрудничества в Арктике, а также нового перспективного направления развития для БРИКС</a:t>
            </a:r>
            <a:endParaRPr sz="1700"/>
          </a:p>
        </p:txBody>
      </p:sp>
      <p:sp>
        <p:nvSpPr>
          <p:cNvPr id="395" name="Google Shape;395;p35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Москва 2024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Семинар</a:t>
            </a:r>
            <a:r>
              <a:rPr lang="en-US" dirty="0"/>
              <a:t> НУГ</a:t>
            </a:r>
            <a:endParaRPr dirty="0"/>
          </a:p>
        </p:txBody>
      </p:sp>
      <p:sp>
        <p:nvSpPr>
          <p:cNvPr id="402" name="Google Shape;402;p36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</a:t>
            </a:r>
            <a:r>
              <a:rPr lang="en-US" dirty="0" err="1"/>
              <a:t>декабря</a:t>
            </a:r>
            <a:endParaRPr dirty="0"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Влияние международной политической конъюнктуры на сотрудничество стран БРИКС в Арктике</a:t>
            </a:r>
            <a:endParaRPr/>
          </a:p>
        </p:txBody>
      </p:sp>
      <p:sp>
        <p:nvSpPr>
          <p:cNvPr id="404" name="Google Shape;404;p36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8000" cy="37452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Попытки изолировать Россию в АС приводят к деградации института в целом, хотя альтернативы АС не существует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Соперничество великих держав стало одним из важных факторов, которые приводят к милитаризации региона и высокому уровню военно-политической напряженности (особенно после вступления Швеции и Финляндии в НАТО)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Санкции и угроза вторичных санкций, особенно в конце прошлого года и на всем протяжении текущего, тормозят развитие сотрудничества России и неарктических стран </a:t>
            </a:r>
            <a:endParaRPr sz="1700"/>
          </a:p>
        </p:txBody>
      </p:sp>
      <p:sp>
        <p:nvSpPr>
          <p:cNvPr id="405" name="Google Shape;405;p36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Москва 2024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Семинар</a:t>
            </a:r>
            <a:r>
              <a:rPr lang="en-US" dirty="0"/>
              <a:t> НУГ</a:t>
            </a:r>
            <a:endParaRPr dirty="0"/>
          </a:p>
        </p:txBody>
      </p:sp>
      <p:sp>
        <p:nvSpPr>
          <p:cNvPr id="382" name="Google Shape;382;p34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</a:t>
            </a:r>
            <a:r>
              <a:rPr lang="en-US" dirty="0" err="1"/>
              <a:t>декабря</a:t>
            </a:r>
            <a:endParaRPr dirty="0"/>
          </a:p>
        </p:txBody>
      </p:sp>
      <p:sp>
        <p:nvSpPr>
          <p:cNvPr id="383" name="Google Shape;383;p34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БРИКС в Арктике: проблемы и перспективы сотрудничества</a:t>
            </a:r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8000" cy="37452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Существуют институты, например, Рабочая группа БРИКС по океаническим и полярным исследованиям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Однако процесс выработки общей арктической и полярной повестки затягивается. Причины:</a:t>
            </a:r>
            <a:br>
              <a:rPr lang="en-US" sz="1700"/>
            </a:br>
            <a:r>
              <a:rPr lang="en-US" sz="1700"/>
              <a:t>1. Риск вторичных санкций со стороны западных партнёров;</a:t>
            </a:r>
            <a:br>
              <a:rPr lang="en-US" sz="1700"/>
            </a:br>
            <a:r>
              <a:rPr lang="en-US" sz="1700"/>
              <a:t>2. Разные приоритеты арктической политики (сравните Индию и Китай);</a:t>
            </a:r>
            <a:br>
              <a:rPr lang="en-US" sz="1700"/>
            </a:br>
            <a:r>
              <a:rPr lang="en-US" sz="1700"/>
              <a:t>3. Фактор географической удалённости и слабой институционализации арктической повестки;</a:t>
            </a:r>
            <a:br>
              <a:rPr lang="en-US" sz="1700"/>
            </a:br>
            <a:r>
              <a:rPr lang="en-US" sz="1700"/>
              <a:t>4. Наличие альтернатив по взаимодействию в Арктике - не только Россия как основной вариант;</a:t>
            </a:r>
            <a:br>
              <a:rPr lang="en-US" sz="1700"/>
            </a:br>
            <a:r>
              <a:rPr lang="en-US" sz="1700"/>
              <a:t>5. Неравнозначное присутствие партнёров РФ по реализации проектов в Арктической Зоне.</a:t>
            </a:r>
            <a:endParaRPr sz="1700"/>
          </a:p>
        </p:txBody>
      </p:sp>
      <p:sp>
        <p:nvSpPr>
          <p:cNvPr id="385" name="Google Shape;385;p34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Москва 2024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Введение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6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28575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2300"/>
              <a:buFont typeface="Arial"/>
              <a:buChar char="•"/>
            </a:pPr>
            <a:r>
              <a:rPr lang="en-US" sz="1800" b="1"/>
              <a:t>“Исключительность” Арктики</a:t>
            </a:r>
            <a:r>
              <a:rPr lang="en-US" sz="1800"/>
              <a:t> примерно с 1991 по 2013 гг.</a:t>
            </a:r>
            <a:endParaRPr sz="1800"/>
          </a:p>
          <a:p>
            <a:pPr marL="28575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2300"/>
              <a:buFont typeface="Arial"/>
              <a:buChar char="•"/>
            </a:pPr>
            <a:r>
              <a:rPr lang="en-US" sz="1800"/>
              <a:t>Современная Арктика - регион напряжённости, в том числе - военной политического характера</a:t>
            </a:r>
            <a:endParaRPr sz="180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С 2014 года по настоящее время наблюдается влияние международной конъюнктуры на взаимодействие держав в Арктике. В том числе - </a:t>
            </a:r>
            <a:r>
              <a:rPr lang="en-US" sz="1800" b="1"/>
              <a:t>внерегиональной</a:t>
            </a:r>
            <a:endParaRPr sz="1800" b="1"/>
          </a:p>
          <a:p>
            <a:pPr marL="28575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6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6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6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908" y="2224829"/>
            <a:ext cx="6055741" cy="310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 txBox="1">
            <a:spLocks noGrp="1"/>
          </p:cNvSpPr>
          <p:nvPr>
            <p:ph type="title"/>
          </p:nvPr>
        </p:nvSpPr>
        <p:spPr>
          <a:xfrm>
            <a:off x="1228798" y="1507590"/>
            <a:ext cx="52455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“Веапонизация” невоенных аспектов взаимодействия.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Расширение НАТО</a:t>
            </a:r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body" idx="1"/>
          </p:nvPr>
        </p:nvSpPr>
        <p:spPr>
          <a:xfrm>
            <a:off x="585900" y="2658775"/>
            <a:ext cx="6531300" cy="33933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400"/>
              <a:buChar char="●"/>
            </a:pPr>
            <a:r>
              <a:rPr lang="en-US" sz="1400">
                <a:solidFill>
                  <a:srgbClr val="0E2D69"/>
                </a:solidFill>
              </a:rPr>
              <a:t>США и Канада обвиняют КНР в использовании научных судов и персонала в Арктике для шпионажа, в т.ч. за военными объектами</a:t>
            </a:r>
            <a:endParaRPr sz="1400">
              <a:solidFill>
                <a:srgbClr val="0E2D69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00"/>
              <a:buChar char="●"/>
            </a:pPr>
            <a:r>
              <a:rPr lang="en-US" sz="1400">
                <a:solidFill>
                  <a:srgbClr val="0E2D69"/>
                </a:solidFill>
              </a:rPr>
              <a:t>Предпринимаются попытки ввести в оборот враждебные нарративы по политике России в отношении КМНС (см. Danish Intelligence Outlook, Politico)</a:t>
            </a:r>
            <a:endParaRPr sz="1400">
              <a:solidFill>
                <a:srgbClr val="0E2D69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00"/>
              <a:buChar char="●"/>
            </a:pPr>
            <a:r>
              <a:rPr lang="en-US" sz="1400">
                <a:solidFill>
                  <a:srgbClr val="0E2D69"/>
                </a:solidFill>
              </a:rPr>
              <a:t>Ухудшение качества взаимодействия в Арктическом Совете</a:t>
            </a:r>
            <a:endParaRPr sz="1400">
              <a:solidFill>
                <a:srgbClr val="0E2D69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Санкции в отношении ТЭК России в Арктике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Быстрое изменение расстановки военных сил в Арктике. </a:t>
            </a:r>
            <a:br>
              <a:rPr lang="en-US" sz="1400"/>
            </a:br>
            <a:r>
              <a:rPr lang="en-US" sz="1400"/>
              <a:t>За два года в НАТО приняты две страны, увеличивается производство в ОПК, учения в Арктике принимают беспрецедентные масштабы</a:t>
            </a:r>
            <a:endParaRPr sz="1400"/>
          </a:p>
        </p:txBody>
      </p:sp>
      <p:sp>
        <p:nvSpPr>
          <p:cNvPr id="214" name="Google Shape;214;p17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Семинар</a:t>
            </a:r>
            <a:r>
              <a:rPr lang="en-US" dirty="0"/>
              <a:t> НУГ</a:t>
            </a:r>
            <a:endParaRPr dirty="0"/>
          </a:p>
        </p:txBody>
      </p:sp>
      <p:sp>
        <p:nvSpPr>
          <p:cNvPr id="215" name="Google Shape;215;p17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</a:t>
            </a:r>
            <a:r>
              <a:rPr lang="en-US" dirty="0" err="1"/>
              <a:t>декабря</a:t>
            </a:r>
            <a:endParaRPr dirty="0"/>
          </a:p>
        </p:txBody>
      </p:sp>
      <p:sp>
        <p:nvSpPr>
          <p:cNvPr id="216" name="Google Shape;216;p17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Москва 2024</a:t>
            </a:r>
            <a:endParaRPr dirty="0"/>
          </a:p>
        </p:txBody>
      </p:sp>
      <p:pic>
        <p:nvPicPr>
          <p:cNvPr id="217" name="Google Shape;2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425" y="1953750"/>
            <a:ext cx="4399551" cy="329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0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0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0"/>
          <p:cNvSpPr txBox="1">
            <a:spLocks noGrp="1"/>
          </p:cNvSpPr>
          <p:nvPr>
            <p:ph type="title"/>
          </p:nvPr>
        </p:nvSpPr>
        <p:spPr>
          <a:xfrm>
            <a:off x="567022" y="1449390"/>
            <a:ext cx="1105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Китай и США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0"/>
          <p:cNvSpPr txBox="1">
            <a:spLocks noGrp="1"/>
          </p:cNvSpPr>
          <p:nvPr>
            <p:ph type="body" idx="3"/>
          </p:nvPr>
        </p:nvSpPr>
        <p:spPr>
          <a:xfrm>
            <a:off x="585900" y="2379675"/>
            <a:ext cx="58734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КНР объявлена конкурентом в Арктическом регионе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С периода первого президентства Д. Трампа ускорился тренд на конфронтацию в целом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С точки зрения Пентагона тандем Россия-Китай представляет наибольшую угрозу национальным интересам как в Арктике, так и в глобальном измерении (см. Стратегии нац. безопасности и другие документы)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Аналогичное восприятие угроз транслируется странам Арктического Совета</a:t>
            </a:r>
            <a:endParaRPr sz="1800"/>
          </a:p>
        </p:txBody>
      </p:sp>
      <p:sp>
        <p:nvSpPr>
          <p:cNvPr id="344" name="Google Shape;344;p30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8450" y="2633938"/>
            <a:ext cx="4852649" cy="323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Семинар</a:t>
            </a:r>
            <a:r>
              <a:rPr lang="en-US" dirty="0"/>
              <a:t> НУГ</a:t>
            </a:r>
            <a:endParaRPr dirty="0"/>
          </a:p>
        </p:txBody>
      </p:sp>
      <p:sp>
        <p:nvSpPr>
          <p:cNvPr id="330" name="Google Shape;330;p29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</a:t>
            </a:r>
            <a:r>
              <a:rPr lang="en-US" dirty="0" err="1"/>
              <a:t>декабря</a:t>
            </a:r>
            <a:endParaRPr dirty="0"/>
          </a:p>
        </p:txBody>
      </p:sp>
      <p:sp>
        <p:nvSpPr>
          <p:cNvPr id="331" name="Google Shape;331;p29"/>
          <p:cNvSpPr txBox="1">
            <a:spLocks noGrp="1"/>
          </p:cNvSpPr>
          <p:nvPr>
            <p:ph type="title"/>
          </p:nvPr>
        </p:nvSpPr>
        <p:spPr>
          <a:xfrm>
            <a:off x="655672" y="1449390"/>
            <a:ext cx="110580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Китай и Россия</a:t>
            </a:r>
            <a:endParaRPr/>
          </a:p>
        </p:txBody>
      </p:sp>
      <p:sp>
        <p:nvSpPr>
          <p:cNvPr id="332" name="Google Shape;332;p29"/>
          <p:cNvSpPr txBox="1">
            <a:spLocks noGrp="1"/>
          </p:cNvSpPr>
          <p:nvPr>
            <p:ph type="body" idx="3"/>
          </p:nvPr>
        </p:nvSpPr>
        <p:spPr>
          <a:xfrm>
            <a:off x="655672" y="1901242"/>
            <a:ext cx="5781564" cy="4278408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/>
              <a:t>Дипломатическое</a:t>
            </a:r>
            <a:r>
              <a:rPr lang="en-US" sz="1400" dirty="0"/>
              <a:t> </a:t>
            </a:r>
            <a:r>
              <a:rPr lang="en-US" sz="1400" dirty="0" err="1"/>
              <a:t>представительство</a:t>
            </a:r>
            <a:r>
              <a:rPr lang="en-US" sz="1400" dirty="0"/>
              <a:t> РФ </a:t>
            </a:r>
            <a:r>
              <a:rPr lang="en-US" sz="1400" dirty="0" err="1"/>
              <a:t>сыграло</a:t>
            </a:r>
            <a:r>
              <a:rPr lang="en-US" sz="1400" dirty="0"/>
              <a:t> </a:t>
            </a:r>
            <a:r>
              <a:rPr lang="en-US" sz="1400" dirty="0" err="1"/>
              <a:t>важную</a:t>
            </a:r>
            <a:r>
              <a:rPr lang="en-US" sz="1400" dirty="0"/>
              <a:t> </a:t>
            </a:r>
            <a:r>
              <a:rPr lang="en-US" sz="1400" dirty="0" err="1"/>
              <a:t>роль</a:t>
            </a:r>
            <a:r>
              <a:rPr lang="en-US" sz="1400" dirty="0"/>
              <a:t> </a:t>
            </a:r>
            <a:r>
              <a:rPr lang="en-US" sz="1400" dirty="0" err="1"/>
              <a:t>во</a:t>
            </a:r>
            <a:r>
              <a:rPr lang="en-US" sz="1400" dirty="0"/>
              <a:t> </a:t>
            </a:r>
            <a:r>
              <a:rPr lang="en-US" sz="1400" dirty="0" err="1"/>
              <a:t>включении</a:t>
            </a:r>
            <a:r>
              <a:rPr lang="en-US" sz="1400" dirty="0"/>
              <a:t> КНР в </a:t>
            </a:r>
            <a:r>
              <a:rPr lang="en-US" sz="1400" dirty="0" err="1"/>
              <a:t>состав</a:t>
            </a:r>
            <a:r>
              <a:rPr lang="en-US" sz="1400" dirty="0"/>
              <a:t> </a:t>
            </a:r>
            <a:r>
              <a:rPr lang="en-US" sz="1400" dirty="0" err="1"/>
              <a:t>наблюдателей</a:t>
            </a:r>
            <a:r>
              <a:rPr lang="en-US" sz="1400" dirty="0"/>
              <a:t> в </a:t>
            </a:r>
            <a:r>
              <a:rPr lang="en-US" sz="1400" dirty="0" err="1"/>
              <a:t>арктическом</a:t>
            </a:r>
            <a:r>
              <a:rPr lang="en-US" sz="1400" dirty="0"/>
              <a:t> </a:t>
            </a:r>
            <a:r>
              <a:rPr lang="en-US" sz="1400" dirty="0" err="1"/>
              <a:t>совете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С 2016 </a:t>
            </a:r>
            <a:r>
              <a:rPr lang="en-US" sz="1400" dirty="0" err="1"/>
              <a:t>года</a:t>
            </a:r>
            <a:r>
              <a:rPr lang="en-US" sz="1400" dirty="0"/>
              <a:t> </a:t>
            </a:r>
            <a:r>
              <a:rPr lang="en-US" sz="1400" dirty="0" err="1"/>
              <a:t>был</a:t>
            </a:r>
            <a:r>
              <a:rPr lang="en-US" sz="1400" dirty="0"/>
              <a:t> </a:t>
            </a:r>
            <a:r>
              <a:rPr lang="en-US" sz="1400" dirty="0" err="1"/>
              <a:t>предпринят</a:t>
            </a:r>
            <a:r>
              <a:rPr lang="en-US" sz="1400" dirty="0"/>
              <a:t> </a:t>
            </a:r>
            <a:r>
              <a:rPr lang="en-US" sz="1400" dirty="0" err="1"/>
              <a:t>ряд</a:t>
            </a:r>
            <a:r>
              <a:rPr lang="en-US" sz="1400" dirty="0"/>
              <a:t> </a:t>
            </a:r>
            <a:r>
              <a:rPr lang="en-US" sz="1400" dirty="0" err="1"/>
              <a:t>совместных</a:t>
            </a:r>
            <a:r>
              <a:rPr lang="en-US" sz="1400" dirty="0"/>
              <a:t> </a:t>
            </a:r>
            <a:r>
              <a:rPr lang="en-US" sz="1400" dirty="0" err="1"/>
              <a:t>научно-исследовательских</a:t>
            </a:r>
            <a:r>
              <a:rPr lang="en-US" sz="1400" dirty="0"/>
              <a:t> </a:t>
            </a:r>
            <a:r>
              <a:rPr lang="en-US" sz="1400" dirty="0" err="1"/>
              <a:t>экспедиций</a:t>
            </a:r>
            <a:r>
              <a:rPr lang="en-US" sz="1400" dirty="0"/>
              <a:t>, в </a:t>
            </a:r>
            <a:r>
              <a:rPr lang="en-US" sz="1400" dirty="0" err="1"/>
              <a:t>основном</a:t>
            </a:r>
            <a:r>
              <a:rPr lang="en-US" sz="1400" dirty="0"/>
              <a:t> </a:t>
            </a:r>
            <a:r>
              <a:rPr lang="en-US" sz="1400" dirty="0" err="1"/>
              <a:t>на</a:t>
            </a:r>
            <a:r>
              <a:rPr lang="en-US" sz="1400" dirty="0"/>
              <a:t> </a:t>
            </a:r>
            <a:r>
              <a:rPr lang="en-US" sz="1400" dirty="0" err="1"/>
              <a:t>востоке</a:t>
            </a:r>
            <a:r>
              <a:rPr lang="en-US" sz="1400" dirty="0"/>
              <a:t> АЗ РФ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КНР - </a:t>
            </a:r>
            <a:r>
              <a:rPr lang="en-US" sz="1400" dirty="0" err="1"/>
              <a:t>основной</a:t>
            </a:r>
            <a:r>
              <a:rPr lang="en-US" sz="1400" dirty="0"/>
              <a:t> </a:t>
            </a:r>
            <a:r>
              <a:rPr lang="en-US" sz="1400" dirty="0" err="1"/>
              <a:t>иностранный</a:t>
            </a:r>
            <a:r>
              <a:rPr lang="en-US" sz="1400" dirty="0"/>
              <a:t> </a:t>
            </a:r>
            <a:r>
              <a:rPr lang="en-US" sz="1400" dirty="0" err="1"/>
              <a:t>инвестор</a:t>
            </a:r>
            <a:r>
              <a:rPr lang="en-US" sz="1400" dirty="0"/>
              <a:t> в </a:t>
            </a:r>
            <a:r>
              <a:rPr lang="en-US" sz="1400" dirty="0" err="1"/>
              <a:t>инфраструктуру</a:t>
            </a:r>
            <a:r>
              <a:rPr lang="en-US" sz="1400" dirty="0"/>
              <a:t> АЗ РФ. </a:t>
            </a:r>
            <a:r>
              <a:rPr lang="en-US" sz="1400" b="1" dirty="0"/>
              <a:t>В </a:t>
            </a:r>
            <a:r>
              <a:rPr lang="en-US" sz="1400" b="1" dirty="0" err="1"/>
              <a:t>настоящий</a:t>
            </a:r>
            <a:r>
              <a:rPr lang="en-US" sz="1400" b="1" dirty="0"/>
              <a:t> </a:t>
            </a:r>
            <a:r>
              <a:rPr lang="en-US" sz="1400" b="1" dirty="0" err="1"/>
              <a:t>момент</a:t>
            </a:r>
            <a:r>
              <a:rPr lang="en-US" sz="1400" b="1" dirty="0"/>
              <a:t> </a:t>
            </a:r>
            <a:r>
              <a:rPr lang="en-US" sz="1400" b="1" dirty="0" err="1"/>
              <a:t>существуют</a:t>
            </a:r>
            <a:r>
              <a:rPr lang="en-US" sz="1400" b="1" dirty="0"/>
              <a:t> </a:t>
            </a:r>
            <a:r>
              <a:rPr lang="en-US" sz="1400" b="1" dirty="0" err="1"/>
              <a:t>трудности</a:t>
            </a:r>
            <a:r>
              <a:rPr lang="en-US" sz="1400" b="1" dirty="0"/>
              <a:t> с </a:t>
            </a:r>
            <a:r>
              <a:rPr lang="en-US" sz="1400" b="1" dirty="0" err="1"/>
              <a:t>обеспечением</a:t>
            </a:r>
            <a:r>
              <a:rPr lang="en-US" sz="1400" b="1" dirty="0"/>
              <a:t> </a:t>
            </a:r>
            <a:r>
              <a:rPr lang="en-US" sz="1400" b="1" dirty="0" err="1"/>
              <a:t>проектов</a:t>
            </a:r>
            <a:r>
              <a:rPr lang="en-US" sz="1400" b="1" dirty="0"/>
              <a:t> </a:t>
            </a:r>
            <a:r>
              <a:rPr lang="en-US" sz="1400" b="1" dirty="0" err="1"/>
              <a:t>наподобие</a:t>
            </a:r>
            <a:r>
              <a:rPr lang="en-US" sz="1400" b="1" dirty="0"/>
              <a:t> </a:t>
            </a:r>
            <a:r>
              <a:rPr lang="en-US" sz="1400" b="1" dirty="0" err="1"/>
              <a:t>Арктик</a:t>
            </a:r>
            <a:r>
              <a:rPr lang="en-US" sz="1400" b="1" dirty="0"/>
              <a:t>-СПГ 2</a:t>
            </a:r>
            <a:endParaRPr sz="1400" b="1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/>
              <a:t>Возникает</a:t>
            </a:r>
            <a:r>
              <a:rPr lang="en-US" sz="1400" dirty="0"/>
              <a:t> </a:t>
            </a:r>
            <a:r>
              <a:rPr lang="en-US" sz="1400" dirty="0" err="1"/>
              <a:t>риск</a:t>
            </a:r>
            <a:r>
              <a:rPr lang="en-US" sz="1400" dirty="0"/>
              <a:t> </a:t>
            </a:r>
            <a:r>
              <a:rPr lang="en-US" sz="1400" dirty="0" err="1"/>
              <a:t>перемещения</a:t>
            </a:r>
            <a:r>
              <a:rPr lang="en-US" sz="1400" dirty="0"/>
              <a:t> </a:t>
            </a:r>
            <a:r>
              <a:rPr lang="en-US" sz="1400" dirty="0" err="1"/>
              <a:t>производства</a:t>
            </a:r>
            <a:r>
              <a:rPr lang="en-US" sz="1400" dirty="0"/>
              <a:t> </a:t>
            </a:r>
            <a:r>
              <a:rPr lang="en-US" sz="1400" dirty="0" err="1"/>
              <a:t>для</a:t>
            </a:r>
            <a:r>
              <a:rPr lang="en-US" sz="1400" dirty="0"/>
              <a:t> </a:t>
            </a:r>
            <a:r>
              <a:rPr lang="en-US" sz="1400" dirty="0" err="1"/>
              <a:t>обхода</a:t>
            </a:r>
            <a:r>
              <a:rPr lang="en-US" sz="1400" dirty="0"/>
              <a:t> </a:t>
            </a:r>
            <a:r>
              <a:rPr lang="en-US" sz="1400" dirty="0" err="1"/>
              <a:t>санкций</a:t>
            </a:r>
            <a:r>
              <a:rPr lang="en-US" sz="1400" dirty="0"/>
              <a:t>: </a:t>
            </a:r>
            <a:r>
              <a:rPr lang="en-US" sz="1400" dirty="0" err="1"/>
              <a:t>проблема</a:t>
            </a:r>
            <a:r>
              <a:rPr lang="en-US" sz="1400" dirty="0"/>
              <a:t> </a:t>
            </a:r>
            <a:r>
              <a:rPr lang="en-US" sz="1400" dirty="0" err="1"/>
              <a:t>для</a:t>
            </a:r>
            <a:r>
              <a:rPr lang="en-US" sz="1400" dirty="0"/>
              <a:t> </a:t>
            </a:r>
            <a:r>
              <a:rPr lang="en-US" sz="1400" dirty="0" err="1"/>
              <a:t>экономики</a:t>
            </a:r>
            <a:r>
              <a:rPr lang="en-US" sz="1400" dirty="0"/>
              <a:t> РФ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/>
              <a:t>Противодействие</a:t>
            </a:r>
            <a:r>
              <a:rPr lang="en-US" sz="1400" dirty="0"/>
              <a:t> </a:t>
            </a:r>
            <a:r>
              <a:rPr lang="en-US" sz="1400" dirty="0" err="1"/>
              <a:t>давлению</a:t>
            </a:r>
            <a:r>
              <a:rPr lang="en-US" sz="1400" dirty="0"/>
              <a:t> НАТО: </a:t>
            </a:r>
            <a:r>
              <a:rPr lang="en-US" sz="1400" dirty="0" err="1"/>
              <a:t>участие</a:t>
            </a:r>
            <a:r>
              <a:rPr lang="en-US" sz="1400" dirty="0"/>
              <a:t> ВМФ КНР в </a:t>
            </a:r>
            <a:r>
              <a:rPr lang="en-US" sz="1400" dirty="0" err="1"/>
              <a:t>масштабных</a:t>
            </a:r>
            <a:r>
              <a:rPr lang="en-US" sz="1400" dirty="0"/>
              <a:t> </a:t>
            </a:r>
            <a:r>
              <a:rPr lang="en-US" sz="1400" dirty="0" err="1"/>
              <a:t>учениях</a:t>
            </a:r>
            <a:r>
              <a:rPr lang="en-US" sz="1400" dirty="0"/>
              <a:t> “Океан-2024” и </a:t>
            </a:r>
            <a:r>
              <a:rPr lang="en-US" sz="1400" dirty="0" err="1"/>
              <a:t>т.п</a:t>
            </a:r>
            <a:r>
              <a:rPr lang="en-US" sz="1400" dirty="0"/>
              <a:t>.</a:t>
            </a:r>
            <a:endParaRPr sz="1400" dirty="0"/>
          </a:p>
        </p:txBody>
      </p:sp>
      <p:sp>
        <p:nvSpPr>
          <p:cNvPr id="333" name="Google Shape;333;p29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Москва 2024</a:t>
            </a:r>
            <a:endParaRPr/>
          </a:p>
        </p:txBody>
      </p:sp>
      <p:pic>
        <p:nvPicPr>
          <p:cNvPr id="334" name="Google Shape;3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7924" y="2270190"/>
            <a:ext cx="5069102" cy="300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5" name="Google Shape;335;p29"/>
          <p:cNvSpPr txBox="1"/>
          <p:nvPr/>
        </p:nvSpPr>
        <p:spPr>
          <a:xfrm>
            <a:off x="7578300" y="5402650"/>
            <a:ext cx="35487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</a:rPr>
              <a:t>Картинка не очень хорошо состарилась</a:t>
            </a:r>
            <a:endParaRPr sz="10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3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3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3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Индия: “осторожный слон”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3"/>
          <p:cNvSpPr txBox="1">
            <a:spLocks noGrp="1"/>
          </p:cNvSpPr>
          <p:nvPr>
            <p:ph type="body" idx="3"/>
          </p:nvPr>
        </p:nvSpPr>
        <p:spPr>
          <a:xfrm>
            <a:off x="585900" y="2060700"/>
            <a:ext cx="60627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 err="1"/>
              <a:t>При</a:t>
            </a:r>
            <a:r>
              <a:rPr lang="en-US" sz="1400" dirty="0"/>
              <a:t> </a:t>
            </a:r>
            <a:r>
              <a:rPr lang="en-US" sz="1400" dirty="0" err="1"/>
              <a:t>учёте</a:t>
            </a:r>
            <a:r>
              <a:rPr lang="en-US" sz="1400" dirty="0"/>
              <a:t> </a:t>
            </a:r>
            <a:r>
              <a:rPr lang="en-US" sz="1400" dirty="0" err="1"/>
              <a:t>арктической</a:t>
            </a:r>
            <a:r>
              <a:rPr lang="en-US" sz="1400" dirty="0"/>
              <a:t> </a:t>
            </a:r>
            <a:r>
              <a:rPr lang="en-US" sz="1400" dirty="0" err="1"/>
              <a:t>политики</a:t>
            </a:r>
            <a:r>
              <a:rPr lang="en-US" sz="1400" dirty="0"/>
              <a:t> </a:t>
            </a:r>
            <a:r>
              <a:rPr lang="en-US" sz="1400" dirty="0" err="1"/>
              <a:t>Индии</a:t>
            </a:r>
            <a:r>
              <a:rPr lang="en-US" sz="1400" dirty="0"/>
              <a:t> </a:t>
            </a:r>
            <a:r>
              <a:rPr lang="en-US" sz="1400" dirty="0" err="1"/>
              <a:t>стоит</a:t>
            </a:r>
            <a:r>
              <a:rPr lang="en-US" sz="1400" dirty="0"/>
              <a:t> </a:t>
            </a:r>
            <a:r>
              <a:rPr lang="en-US" sz="1400" dirty="0" err="1"/>
              <a:t>помнить</a:t>
            </a:r>
            <a:r>
              <a:rPr lang="en-US" sz="1400" dirty="0"/>
              <a:t>, </a:t>
            </a:r>
            <a:r>
              <a:rPr lang="en-US" sz="1400" dirty="0" err="1"/>
              <a:t>что</a:t>
            </a:r>
            <a:r>
              <a:rPr lang="en-US" sz="1400" dirty="0"/>
              <a:t>:</a:t>
            </a:r>
            <a:endParaRPr sz="1400" dirty="0"/>
          </a:p>
          <a:p>
            <a:pPr marL="342900" lvl="0" indent="-349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900"/>
              <a:buFont typeface="Calibri"/>
              <a:buChar char="●"/>
            </a:pPr>
            <a:r>
              <a:rPr lang="en-US" sz="1400" dirty="0" err="1"/>
              <a:t>Индия</a:t>
            </a:r>
            <a:r>
              <a:rPr lang="en-US" sz="1400" dirty="0"/>
              <a:t> - </a:t>
            </a:r>
            <a:r>
              <a:rPr lang="en-US" sz="1400" dirty="0" err="1"/>
              <a:t>ключевой</a:t>
            </a:r>
            <a:r>
              <a:rPr lang="en-US" sz="1400" dirty="0"/>
              <a:t> </a:t>
            </a:r>
            <a:r>
              <a:rPr lang="en-US" sz="1400" dirty="0" err="1"/>
              <a:t>партнёр</a:t>
            </a:r>
            <a:r>
              <a:rPr lang="en-US" sz="1400" dirty="0"/>
              <a:t> США в </a:t>
            </a:r>
            <a:r>
              <a:rPr lang="en-US" sz="1400" dirty="0" err="1"/>
              <a:t>Азиатско-Тихоокеанском</a:t>
            </a:r>
            <a:r>
              <a:rPr lang="en-US" sz="1400" dirty="0"/>
              <a:t> </a:t>
            </a:r>
            <a:r>
              <a:rPr lang="en-US" sz="1400" dirty="0" err="1"/>
              <a:t>регионе</a:t>
            </a:r>
            <a:r>
              <a:rPr lang="en-US" sz="1400" dirty="0"/>
              <a:t>. США - </a:t>
            </a:r>
            <a:r>
              <a:rPr lang="en-US" sz="1400" dirty="0" err="1"/>
              <a:t>ключевой</a:t>
            </a:r>
            <a:r>
              <a:rPr lang="en-US" sz="1400" dirty="0"/>
              <a:t> </a:t>
            </a:r>
            <a:r>
              <a:rPr lang="en-US" sz="1400" dirty="0" err="1"/>
              <a:t>инвестор</a:t>
            </a:r>
            <a:r>
              <a:rPr lang="en-US" sz="1400" dirty="0"/>
              <a:t> в </a:t>
            </a:r>
            <a:r>
              <a:rPr lang="en-US" sz="1400" dirty="0" err="1"/>
              <a:t>экономику</a:t>
            </a:r>
            <a:r>
              <a:rPr lang="en-US" sz="1400" dirty="0"/>
              <a:t> </a:t>
            </a:r>
            <a:r>
              <a:rPr lang="en-US" sz="1400" dirty="0" err="1"/>
              <a:t>Индии</a:t>
            </a:r>
            <a:endParaRPr sz="1400" dirty="0"/>
          </a:p>
          <a:p>
            <a:pPr marL="3429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/>
              <a:t>Индийские</a:t>
            </a:r>
            <a:r>
              <a:rPr lang="en-US" sz="1400" dirty="0"/>
              <a:t> </a:t>
            </a:r>
            <a:r>
              <a:rPr lang="en-US" sz="1400" dirty="0" err="1"/>
              <a:t>войска</a:t>
            </a:r>
            <a:r>
              <a:rPr lang="en-US" sz="1400" dirty="0"/>
              <a:t> </a:t>
            </a:r>
            <a:r>
              <a:rPr lang="en-US" sz="1400" dirty="0" err="1"/>
              <a:t>приняли</a:t>
            </a:r>
            <a:r>
              <a:rPr lang="en-US" sz="1400" dirty="0"/>
              <a:t> </a:t>
            </a:r>
            <a:r>
              <a:rPr lang="en-US" sz="1400" dirty="0" err="1"/>
              <a:t>участие</a:t>
            </a:r>
            <a:r>
              <a:rPr lang="en-US" sz="1400" dirty="0"/>
              <a:t> в </a:t>
            </a:r>
            <a:r>
              <a:rPr lang="en-US" sz="1400" dirty="0" err="1"/>
              <a:t>учениях</a:t>
            </a:r>
            <a:r>
              <a:rPr lang="en-US" sz="1400" dirty="0"/>
              <a:t> в </a:t>
            </a:r>
            <a:r>
              <a:rPr lang="en-US" sz="1400" dirty="0" err="1"/>
              <a:t>условиях</a:t>
            </a:r>
            <a:r>
              <a:rPr lang="en-US" sz="1400" dirty="0"/>
              <a:t> </a:t>
            </a:r>
            <a:r>
              <a:rPr lang="en-US" sz="1400" b="1" dirty="0" err="1"/>
              <a:t>крайнего</a:t>
            </a:r>
            <a:r>
              <a:rPr lang="ru-RU" sz="1400" b="1" dirty="0"/>
              <a:t> С</a:t>
            </a:r>
            <a:r>
              <a:rPr lang="en-US" sz="1400" b="1" dirty="0" err="1"/>
              <a:t>евера</a:t>
            </a:r>
            <a:r>
              <a:rPr lang="en-US" sz="1400" b="1" dirty="0"/>
              <a:t> </a:t>
            </a:r>
            <a:r>
              <a:rPr lang="en-US" sz="1400" b="1" dirty="0" err="1"/>
              <a:t>вместе</a:t>
            </a:r>
            <a:r>
              <a:rPr lang="en-US" sz="1400" b="1" dirty="0"/>
              <a:t> с США</a:t>
            </a:r>
            <a:endParaRPr sz="1400" b="1" dirty="0"/>
          </a:p>
          <a:p>
            <a:pPr marL="3429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/>
              <a:t>Это</a:t>
            </a:r>
            <a:r>
              <a:rPr lang="en-US" sz="1400" dirty="0"/>
              <a:t> </a:t>
            </a:r>
            <a:r>
              <a:rPr lang="en-US" sz="1400" dirty="0" err="1"/>
              <a:t>событие</a:t>
            </a:r>
            <a:r>
              <a:rPr lang="en-US" sz="1400" dirty="0"/>
              <a:t> </a:t>
            </a:r>
            <a:r>
              <a:rPr lang="en-US" sz="1400" dirty="0" err="1"/>
              <a:t>стоит</a:t>
            </a:r>
            <a:r>
              <a:rPr lang="en-US" sz="1400" dirty="0"/>
              <a:t> </a:t>
            </a:r>
            <a:r>
              <a:rPr lang="en-US" sz="1400" dirty="0" err="1"/>
              <a:t>учитывать</a:t>
            </a:r>
            <a:r>
              <a:rPr lang="en-US" sz="1400" dirty="0"/>
              <a:t> и в </a:t>
            </a:r>
            <a:r>
              <a:rPr lang="en-US" sz="1400" dirty="0" err="1"/>
              <a:t>контексте</a:t>
            </a:r>
            <a:r>
              <a:rPr lang="en-US" sz="1400" dirty="0"/>
              <a:t> </a:t>
            </a:r>
            <a:r>
              <a:rPr lang="en-US" sz="1400" dirty="0" err="1"/>
              <a:t>соперничества</a:t>
            </a:r>
            <a:r>
              <a:rPr lang="en-US" sz="1400" dirty="0"/>
              <a:t> </a:t>
            </a:r>
            <a:r>
              <a:rPr lang="en-US" sz="1400" dirty="0" err="1"/>
              <a:t>Индии</a:t>
            </a:r>
            <a:r>
              <a:rPr lang="en-US" sz="1400" dirty="0"/>
              <a:t> с КНР</a:t>
            </a:r>
            <a:endParaRPr sz="1400" dirty="0"/>
          </a:p>
          <a:p>
            <a:pPr marL="3429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-US" sz="1400" b="1" dirty="0" err="1"/>
              <a:t>Риск</a:t>
            </a:r>
            <a:r>
              <a:rPr lang="en-US" sz="1400" b="1" dirty="0"/>
              <a:t> </a:t>
            </a:r>
            <a:r>
              <a:rPr lang="en-US" sz="1400" b="1" dirty="0" err="1"/>
              <a:t>вторичных</a:t>
            </a:r>
            <a:r>
              <a:rPr lang="en-US" sz="1400" b="1" dirty="0"/>
              <a:t> </a:t>
            </a:r>
            <a:r>
              <a:rPr lang="en-US" sz="1400" b="1" dirty="0" err="1"/>
              <a:t>санкций</a:t>
            </a:r>
            <a:r>
              <a:rPr lang="en-US" sz="1400" b="1" dirty="0"/>
              <a:t> </a:t>
            </a:r>
            <a:r>
              <a:rPr lang="en-US" sz="1400" b="1" dirty="0" err="1"/>
              <a:t>сокращает</a:t>
            </a:r>
            <a:r>
              <a:rPr lang="en-US" sz="1400" b="1" dirty="0"/>
              <a:t> </a:t>
            </a:r>
            <a:r>
              <a:rPr lang="en-US" sz="1400" b="1" dirty="0" err="1"/>
              <a:t>возможности</a:t>
            </a:r>
            <a:r>
              <a:rPr lang="en-US" sz="1400" b="1" dirty="0"/>
              <a:t> </a:t>
            </a:r>
            <a:r>
              <a:rPr lang="en-US" sz="1400" b="1" dirty="0" err="1"/>
              <a:t>для</a:t>
            </a:r>
            <a:r>
              <a:rPr lang="en-US" sz="1400" b="1" dirty="0"/>
              <a:t> </a:t>
            </a:r>
            <a:r>
              <a:rPr lang="en-US" sz="1400" b="1" dirty="0" err="1"/>
              <a:t>участия</a:t>
            </a:r>
            <a:r>
              <a:rPr lang="en-US" sz="1400" b="1" dirty="0"/>
              <a:t> </a:t>
            </a:r>
            <a:r>
              <a:rPr lang="en-US" sz="1400" b="1" dirty="0" err="1"/>
              <a:t>Индии</a:t>
            </a:r>
            <a:r>
              <a:rPr lang="en-US" sz="1400" b="1" dirty="0"/>
              <a:t> в </a:t>
            </a:r>
            <a:r>
              <a:rPr lang="en-US" sz="1400" b="1" dirty="0" err="1"/>
              <a:t>развитии</a:t>
            </a:r>
            <a:r>
              <a:rPr lang="en-US" sz="1400" b="1" dirty="0"/>
              <a:t> </a:t>
            </a:r>
            <a:r>
              <a:rPr lang="en-US" sz="1400" b="1" dirty="0" err="1"/>
              <a:t>инфраструктурных</a:t>
            </a:r>
            <a:r>
              <a:rPr lang="en-US" sz="1400" b="1" dirty="0"/>
              <a:t> </a:t>
            </a:r>
            <a:r>
              <a:rPr lang="en-US" sz="1400" b="1" dirty="0" err="1"/>
              <a:t>проектов</a:t>
            </a:r>
            <a:endParaRPr sz="1400" b="1" dirty="0"/>
          </a:p>
          <a:p>
            <a:pPr marL="3429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/>
              <a:t>Несмотря</a:t>
            </a:r>
            <a:r>
              <a:rPr lang="en-US" sz="1400" dirty="0"/>
              <a:t> </a:t>
            </a:r>
            <a:r>
              <a:rPr lang="en-US" sz="1400" dirty="0" err="1"/>
              <a:t>на</a:t>
            </a:r>
            <a:r>
              <a:rPr lang="en-US" sz="1400" dirty="0"/>
              <a:t> </a:t>
            </a:r>
            <a:r>
              <a:rPr lang="en-US" sz="1400" dirty="0" err="1"/>
              <a:t>это</a:t>
            </a:r>
            <a:r>
              <a:rPr lang="en-US" sz="1400" dirty="0"/>
              <a:t>, </a:t>
            </a:r>
            <a:r>
              <a:rPr lang="en-US" sz="1400" dirty="0" err="1"/>
              <a:t>Индия</a:t>
            </a:r>
            <a:r>
              <a:rPr lang="en-US" sz="1400" dirty="0"/>
              <a:t> </a:t>
            </a:r>
            <a:r>
              <a:rPr lang="en-US" sz="1400" dirty="0" err="1"/>
              <a:t>согласилась</a:t>
            </a:r>
            <a:r>
              <a:rPr lang="en-US" sz="1400" dirty="0"/>
              <a:t> </a:t>
            </a:r>
            <a:r>
              <a:rPr lang="en-US" sz="1400" dirty="0" err="1"/>
              <a:t>построить</a:t>
            </a:r>
            <a:r>
              <a:rPr lang="en-US" sz="1400" dirty="0"/>
              <a:t> </a:t>
            </a:r>
            <a:r>
              <a:rPr lang="en-US" sz="1400" dirty="0" err="1"/>
              <a:t>дизельные</a:t>
            </a:r>
            <a:r>
              <a:rPr lang="en-US" sz="1400" dirty="0"/>
              <a:t> </a:t>
            </a:r>
            <a:r>
              <a:rPr lang="en-US" sz="1400" dirty="0" err="1"/>
              <a:t>ледоколы</a:t>
            </a:r>
            <a:r>
              <a:rPr lang="en-US" sz="1400" dirty="0"/>
              <a:t> </a:t>
            </a:r>
            <a:r>
              <a:rPr lang="en-US" sz="1400" dirty="0" err="1"/>
              <a:t>для</a:t>
            </a:r>
            <a:r>
              <a:rPr lang="en-US" sz="1400" dirty="0"/>
              <a:t> “</a:t>
            </a:r>
            <a:r>
              <a:rPr lang="en-US" sz="1400" dirty="0" err="1"/>
              <a:t>Росатома</a:t>
            </a:r>
            <a:r>
              <a:rPr lang="en-US" sz="1400" dirty="0"/>
              <a:t>” </a:t>
            </a:r>
            <a:r>
              <a:rPr lang="en-US" sz="1400" dirty="0" err="1"/>
              <a:t>для</a:t>
            </a:r>
            <a:r>
              <a:rPr lang="en-US" sz="1400" dirty="0"/>
              <a:t> </a:t>
            </a:r>
            <a:r>
              <a:rPr lang="en-US" sz="1400" dirty="0" err="1"/>
              <a:t>компенсации</a:t>
            </a:r>
            <a:r>
              <a:rPr lang="en-US" sz="1400" dirty="0"/>
              <a:t> </a:t>
            </a:r>
            <a:r>
              <a:rPr lang="en-US" sz="1400" dirty="0" err="1"/>
              <a:t>потерь</a:t>
            </a:r>
            <a:r>
              <a:rPr lang="en-US" sz="1400" dirty="0"/>
              <a:t> </a:t>
            </a:r>
            <a:r>
              <a:rPr lang="en-US" sz="1400" dirty="0" err="1"/>
              <a:t>от</a:t>
            </a:r>
            <a:r>
              <a:rPr lang="en-US" sz="1400" dirty="0"/>
              <a:t> </a:t>
            </a:r>
            <a:r>
              <a:rPr lang="en-US" sz="1400" dirty="0" err="1"/>
              <a:t>действий</a:t>
            </a:r>
            <a:r>
              <a:rPr lang="en-US" sz="1400" dirty="0"/>
              <a:t> </a:t>
            </a:r>
            <a:r>
              <a:rPr lang="en-US" sz="1400" dirty="0" err="1"/>
              <a:t>финской</a:t>
            </a:r>
            <a:r>
              <a:rPr lang="en-US" sz="1400" dirty="0"/>
              <a:t> </a:t>
            </a:r>
            <a:r>
              <a:rPr lang="en-US" sz="1400" dirty="0" err="1"/>
              <a:t>компании</a:t>
            </a:r>
            <a:r>
              <a:rPr lang="en-US" sz="1400" dirty="0"/>
              <a:t> </a:t>
            </a:r>
            <a:r>
              <a:rPr lang="en-US" sz="1400" dirty="0" err="1"/>
              <a:t>Wärtsilä</a:t>
            </a:r>
            <a:endParaRPr sz="1400" dirty="0"/>
          </a:p>
          <a:p>
            <a:pPr marL="3429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/>
              <a:t>Эксперты</a:t>
            </a:r>
            <a:r>
              <a:rPr lang="en-US" sz="1400" dirty="0"/>
              <a:t>: </a:t>
            </a:r>
            <a:r>
              <a:rPr lang="en-US" sz="1400" b="1" dirty="0" err="1"/>
              <a:t>проект</a:t>
            </a:r>
            <a:r>
              <a:rPr lang="en-US" sz="1400" b="1" dirty="0"/>
              <a:t> “</a:t>
            </a:r>
            <a:r>
              <a:rPr lang="en-US" sz="1400" b="1" dirty="0" err="1"/>
              <a:t>Третий</a:t>
            </a:r>
            <a:r>
              <a:rPr lang="en-US" sz="1400" b="1" dirty="0"/>
              <a:t> </a:t>
            </a:r>
            <a:r>
              <a:rPr lang="en-US" sz="1400" b="1" dirty="0" err="1"/>
              <a:t>Полюс</a:t>
            </a:r>
            <a:r>
              <a:rPr lang="en-US" sz="1400" b="1" dirty="0"/>
              <a:t>”</a:t>
            </a:r>
            <a:r>
              <a:rPr lang="en-US" sz="1400" dirty="0"/>
              <a:t> </a:t>
            </a:r>
            <a:r>
              <a:rPr lang="en-US" sz="1400" dirty="0" err="1"/>
              <a:t>как</a:t>
            </a:r>
            <a:r>
              <a:rPr lang="en-US" sz="1400" dirty="0"/>
              <a:t> </a:t>
            </a:r>
            <a:r>
              <a:rPr lang="en-US" sz="1400" dirty="0" err="1"/>
              <a:t>возможность</a:t>
            </a:r>
            <a:r>
              <a:rPr lang="en-US" sz="1400" dirty="0"/>
              <a:t> </a:t>
            </a:r>
            <a:r>
              <a:rPr lang="en-US" sz="1400" dirty="0" err="1"/>
              <a:t>вовлечь</a:t>
            </a:r>
            <a:r>
              <a:rPr lang="en-US" sz="1400" dirty="0"/>
              <a:t> </a:t>
            </a:r>
            <a:r>
              <a:rPr lang="en-US" sz="1400" dirty="0" err="1"/>
              <a:t>Индию</a:t>
            </a:r>
            <a:r>
              <a:rPr lang="en-US" sz="1400" dirty="0"/>
              <a:t> в </a:t>
            </a:r>
            <a:r>
              <a:rPr lang="en-US" sz="1400" dirty="0" err="1"/>
              <a:t>полярные</a:t>
            </a:r>
            <a:r>
              <a:rPr lang="en-US" sz="1400" dirty="0"/>
              <a:t> </a:t>
            </a:r>
            <a:r>
              <a:rPr lang="en-US" sz="1400" dirty="0" err="1"/>
              <a:t>исследования</a:t>
            </a:r>
            <a:r>
              <a:rPr lang="en-US" sz="1400" dirty="0"/>
              <a:t> </a:t>
            </a:r>
            <a:r>
              <a:rPr lang="en-US" sz="1400" dirty="0" err="1"/>
              <a:t>на</a:t>
            </a:r>
            <a:r>
              <a:rPr lang="en-US" sz="1400" dirty="0"/>
              <a:t> </a:t>
            </a:r>
            <a:r>
              <a:rPr lang="en-US" sz="1400" dirty="0" err="1"/>
              <a:t>территории</a:t>
            </a:r>
            <a:r>
              <a:rPr lang="en-US" sz="1400" dirty="0"/>
              <a:t> АЗ РФ</a:t>
            </a:r>
            <a:endParaRPr sz="1400" dirty="0"/>
          </a:p>
          <a:p>
            <a:pPr marL="342900" lvl="0" indent="-2603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Calibri"/>
              <a:buNone/>
            </a:pPr>
            <a:endParaRPr dirty="0"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942" y="2224815"/>
            <a:ext cx="4231802" cy="423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Семинар НУГ</a:t>
            </a:r>
            <a:endParaRPr/>
          </a:p>
        </p:txBody>
      </p:sp>
      <p:sp>
        <p:nvSpPr>
          <p:cNvPr id="352" name="Google Shape;352;p31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декабря</a:t>
            </a:r>
            <a:endParaRPr/>
          </a:p>
        </p:txBody>
      </p:sp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Северная Америка: китайские коммерческие проекты и инвестиции</a:t>
            </a:r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body" idx="3"/>
          </p:nvPr>
        </p:nvSpPr>
        <p:spPr>
          <a:xfrm>
            <a:off x="566997" y="2409588"/>
            <a:ext cx="11058000" cy="37452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КНР активно финансировала ряд индустриальных проектов на северных широтах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Компания Shandong Mining Co., Ltd. участвовала в сделке по приобретению канадской золотодобывающей компании в провинции Нунавут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Потенциально прибыльный проект сделки по Alaska LNG был приостановлен. Примечательно, что это произошло “по соображениям безопасности”</a:t>
            </a:r>
            <a:r>
              <a:rPr lang="en-US" sz="1800" b="1"/>
              <a:t> именно в 2019 году</a:t>
            </a:r>
            <a:endParaRPr sz="1800"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В настоящий момент подобные проекты </a:t>
            </a:r>
            <a:r>
              <a:rPr lang="en-US" sz="1800" b="1"/>
              <a:t>законодательно или фактически приостановлены как в Канаде, так и в США</a:t>
            </a:r>
            <a:endParaRPr sz="1800" b="1"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Москва 2024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/>
              <a:t>Семинар НУГ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2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3 декабря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Канада: “переход к сдерживанию”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 txBox="1">
            <a:spLocks noGrp="1"/>
          </p:cNvSpPr>
          <p:nvPr>
            <p:ph type="body" idx="3"/>
          </p:nvPr>
        </p:nvSpPr>
        <p:spPr>
          <a:xfrm>
            <a:off x="585899" y="2379675"/>
            <a:ext cx="64614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Канада была “тактическим союзником” России в отношении предпочтительного подхода к регулированию Арктики: </a:t>
            </a:r>
            <a:r>
              <a:rPr lang="en-US" sz="1700" b="1"/>
              <a:t>“секторный подход”</a:t>
            </a:r>
            <a:endParaRPr sz="1700" b="1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-US" sz="1700"/>
              <a:t>В документах до 2022 года отмечена особая роль России </a:t>
            </a:r>
            <a:r>
              <a:rPr lang="en-US" sz="1700" b="1"/>
              <a:t>в повестке коренных народов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Конфликт с США по поводу статуса СЗП имеет значение и для СМП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В настоящий момент внешняя политика Канады в Арктике полностью следует в фарватере США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2019: меморандум о строительстве ледоколов в противовес Китаю (вместе с США и Финляндией)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Увеличение роли Канады в присутствии НАТО на Севере</a:t>
            </a:r>
            <a:endParaRPr sz="1700"/>
          </a:p>
        </p:txBody>
      </p:sp>
      <p:sp>
        <p:nvSpPr>
          <p:cNvPr id="364" name="Google Shape;364;p32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en-US"/>
              <a:t>Москва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7125" y="2379676"/>
            <a:ext cx="4593500" cy="305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1990</Words>
  <Application>Microsoft Office PowerPoint</Application>
  <PresentationFormat>Широкоэкранный</PresentationFormat>
  <Paragraphs>200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Международная политическая конъюнктура как переменная для сотрудничества БРИКС в Арктике</vt:lpstr>
      <vt:lpstr>Введение</vt:lpstr>
      <vt:lpstr>Введение</vt:lpstr>
      <vt:lpstr>“Веапонизация” невоенных аспектов взаимодействия.  Расширение НАТО</vt:lpstr>
      <vt:lpstr>Китай и США</vt:lpstr>
      <vt:lpstr>Китай и Россия</vt:lpstr>
      <vt:lpstr>Индия: “осторожный слон”</vt:lpstr>
      <vt:lpstr>Северная Америка: китайские коммерческие проекты и инвестиции</vt:lpstr>
      <vt:lpstr>Канада: “переход к сдерживанию”</vt:lpstr>
      <vt:lpstr>Китай и Канада</vt:lpstr>
      <vt:lpstr>Китай и Северная Европа: общие замечания</vt:lpstr>
      <vt:lpstr>Китай и Северная Европа: историческая основа</vt:lpstr>
      <vt:lpstr>Китай и Северная Европа: экономический аспект</vt:lpstr>
      <vt:lpstr>Китай и Северная Европа: место в арктических стратегиях</vt:lpstr>
      <vt:lpstr>Китай и Северная Европа: пример Швеции</vt:lpstr>
      <vt:lpstr>Китай и Северная Европа: пример Финляндии</vt:lpstr>
      <vt:lpstr>Проблема финансового доверия</vt:lpstr>
      <vt:lpstr>Финансовая безопасность на Севере</vt:lpstr>
      <vt:lpstr>Китай и Северная Европа: инвестиции</vt:lpstr>
      <vt:lpstr>Китай и Северная Европа</vt:lpstr>
      <vt:lpstr>Влияние международной политической конъюнктуры на сотрудничество стран БРИКС в Арктике</vt:lpstr>
      <vt:lpstr>Влияние международной политической конъюнктуры на сотрудничество стран БРИКС в Арктике</vt:lpstr>
      <vt:lpstr>БРИКС в Арктике: проблемы и перспективы сотрудничества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Международная политическая конъюнктура как переменная для сотрудничества БРИКС в Арктике</dc:title>
  <cp:lastModifiedBy>Максим Майоров</cp:lastModifiedBy>
  <cp:revision>12</cp:revision>
  <dcterms:modified xsi:type="dcterms:W3CDTF">2024-12-03T10:43:10Z</dcterms:modified>
</cp:coreProperties>
</file>